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8583"/>
    <a:srgbClr val="009900"/>
    <a:srgbClr val="3A9650"/>
    <a:srgbClr val="217162"/>
    <a:srgbClr val="197924"/>
    <a:srgbClr val="901C2F"/>
    <a:srgbClr val="AA2BC3"/>
    <a:srgbClr val="FFFF66"/>
    <a:srgbClr val="CCFFFF"/>
    <a:srgbClr val="A535A5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8" name="Picture 21"/>
          <p:cNvPicPr preferRelativeResize="0"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3638" y="809625"/>
            <a:ext cx="39116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DB594-D90C-4FDA-AB15-55C1196C5DC6}" type="datetimeFigureOut">
              <a:rPr lang="fr-FR" smtClean="0"/>
              <a:pPr/>
              <a:t>28/05/2018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F4F0B-59A3-46F8-B057-46B3D5CC0C5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gre.org/Events/Session/Session-2018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en.wikipedia.org/wiki/Gallery_of_sovereign_state_flags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1"/>
          <p:cNvPicPr preferRelativeResize="0"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191589" y="692696"/>
            <a:ext cx="3952411" cy="526096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 Box 13"/>
          <p:cNvSpPr txBox="1">
            <a:spLocks noChangeArrowheads="1"/>
          </p:cNvSpPr>
          <p:nvPr/>
        </p:nvSpPr>
        <p:spPr bwMode="auto">
          <a:xfrm rot="16200000">
            <a:off x="-2867135" y="3091273"/>
            <a:ext cx="6741368" cy="504055"/>
          </a:xfrm>
          <a:prstGeom prst="rect">
            <a:avLst/>
          </a:prstGeom>
          <a:gradFill>
            <a:gsLst>
              <a:gs pos="100000">
                <a:schemeClr val="accent5">
                  <a:lumMod val="75000"/>
                </a:schemeClr>
              </a:gs>
              <a:gs pos="49000">
                <a:srgbClr val="009900"/>
              </a:gs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  <a:gs pos="7000">
                <a:srgbClr val="1F8583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8000" tIns="72000" rIns="18000" anchor="ctr"/>
          <a:lstStyle/>
          <a:p>
            <a:pPr defTabSz="76200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GB" sz="3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Lucida Sans Unicode" pitchFamily="34" charset="0"/>
              </a:rPr>
              <a:t>                 2018 CIGRE  </a:t>
            </a:r>
            <a:r>
              <a:rPr lang="en-GB" sz="3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Lucida Sans Unicode" pitchFamily="34" charset="0"/>
              </a:rPr>
              <a:t>SESSION</a:t>
            </a:r>
          </a:p>
        </p:txBody>
      </p: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1219200" y="1196752"/>
            <a:ext cx="7543800" cy="4828927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Please use this template to prepare your contribution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Fill in Slide 3</a:t>
            </a:r>
            <a:endParaRPr lang="en-GB" dirty="0" smtClean="0"/>
          </a:p>
          <a:p>
            <a:pPr marL="381000" marR="0" lvl="1" indent="-190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Type in the title of the presentation</a:t>
            </a:r>
          </a:p>
          <a:p>
            <a:pPr marL="381000" marR="0" lvl="1" indent="-190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Specify the number of the preferential subject, number of the question, name of the main speaker and country(replace the given example)</a:t>
            </a:r>
          </a:p>
          <a:p>
            <a:pPr marL="381000" marR="0" lvl="1" indent="-190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logo of the company or affiliation may be added</a:t>
            </a:r>
          </a:p>
          <a:p>
            <a:pPr marL="381000" lvl="1" indent="-190500">
              <a:spcBef>
                <a:spcPct val="20000"/>
              </a:spcBef>
              <a:buFont typeface="Arial" pitchFamily="34" charset="0"/>
              <a:buChar char="–"/>
              <a:defRPr/>
            </a:pPr>
            <a:r>
              <a:rPr lang="en-GB" dirty="0" smtClean="0"/>
              <a:t>Specify the Study Committee “SC XX” on the left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81000" marR="0" lvl="1" indent="-190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Fill in Foot note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GB" dirty="0" smtClean="0"/>
              <a:t>a</a:t>
            </a:r>
            <a:r>
              <a:rPr kumimoji="0" lang="en-GB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nd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change preferential subject and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question number, name of the main speaker and country (replace the example given), as well as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Study Committee and the date of the meeting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Save the file with a new name, according to the following syntax:</a:t>
            </a:r>
          </a:p>
          <a:p>
            <a:pPr marL="381000" marR="0" lvl="1" indent="-190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A1_PS1_Q1_Name.ppt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(Study Committee, number of the preferential subject, number of the question, name of the main speaker)</a:t>
            </a:r>
          </a:p>
          <a:p>
            <a:pPr marL="0" marR="0" lvl="1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Delete slides 1 &amp; 2 of guidelines, and complete the slideshow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dirty="0" smtClean="0"/>
          </a:p>
        </p:txBody>
      </p:sp>
      <p:sp>
        <p:nvSpPr>
          <p:cNvPr id="26" name="Rectangle 25"/>
          <p:cNvSpPr/>
          <p:nvPr/>
        </p:nvSpPr>
        <p:spPr>
          <a:xfrm>
            <a:off x="2429496" y="116632"/>
            <a:ext cx="4718150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Contribution template</a:t>
            </a:r>
          </a:p>
          <a:p>
            <a:pPr algn="ctr"/>
            <a:r>
              <a:rPr lang="fr-FR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slides</a:t>
            </a:r>
            <a:endParaRPr lang="fr-FR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01C2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3333387" y="3284425"/>
            <a:ext cx="6896716" cy="27309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713472"/>
            <a:ext cx="9168567" cy="155861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139" y="101805"/>
            <a:ext cx="1100907" cy="5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1"/>
          <p:cNvPicPr preferRelativeResize="0"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 bwMode="auto">
          <a:xfrm>
            <a:off x="5191589" y="692696"/>
            <a:ext cx="3952411" cy="526096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219200" y="263624"/>
            <a:ext cx="7543800" cy="5829672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further information,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See the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3"/>
              </a:rPr>
              <a:t>Guide for discussion contributors </a:t>
            </a:r>
            <a:r>
              <a:rPr kumimoji="0" lang="fr-FR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</a:t>
            </a:r>
            <a:r>
              <a:rPr kumimoji="0" lang="fr-FR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Cigre </a:t>
            </a:r>
            <a:r>
              <a:rPr kumimoji="0" lang="fr-FR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website</a:t>
            </a:r>
            <a:endParaRPr lang="fr-FR" u="sng" dirty="0" smtClean="0"/>
          </a:p>
          <a:p>
            <a:pPr marL="742950" lvl="1" indent="-285750">
              <a:spcBef>
                <a:spcPct val="20000"/>
              </a:spcBef>
            </a:pPr>
            <a:r>
              <a:rPr lang="en-GB" dirty="0" smtClean="0"/>
              <a:t>Reminder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contribution should answer only one ‘Question’ from the Special Report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 will be limited to about 3 minutes per contribution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slides is a good target…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GB" dirty="0" smtClean="0"/>
              <a:t>v</a:t>
            </a:r>
            <a:r>
              <a:rPr kumimoji="0" lang="en-GB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isual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support (</a:t>
            </a:r>
            <a:r>
              <a:rPr kumimoji="0" lang="en-GB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ppt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 </a:t>
            </a:r>
            <a:r>
              <a:rPr kumimoji="0" lang="en-GB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pptx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file)</a:t>
            </a:r>
            <a:r>
              <a:rPr lang="en-GB" dirty="0" smtClean="0"/>
              <a:t> and written version (</a:t>
            </a:r>
            <a:r>
              <a:rPr lang="en-GB" dirty="0" smtClean="0">
                <a:solidFill>
                  <a:srgbClr val="000000"/>
                </a:solidFill>
              </a:rPr>
              <a:t>Word format preferably – 1000 words maximum)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 be sent at least 2 weeks  in advance to the Special Reporter, Chairman and Secretary of the Study Committee concerned, to optimize the organisation of the meeting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is no guarantee that contributions received after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dirty="0" smtClean="0"/>
              <a:t>                      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b="1" i="0" u="sng" strike="noStrike" kern="1200" cap="none" spc="0" normalizeH="0" baseline="0" noProof="0" dirty="0" smtClean="0">
                <a:ln>
                  <a:noFill/>
                </a:ln>
                <a:solidFill>
                  <a:srgbClr val="ED1C2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August 7</a:t>
            </a:r>
            <a:r>
              <a:rPr kumimoji="0" lang="en-GB" b="1" i="0" u="sng" strike="noStrike" kern="1200" cap="none" spc="0" normalizeH="0" baseline="30000" noProof="0" dirty="0" smtClean="0">
                <a:ln>
                  <a:noFill/>
                </a:ln>
                <a:solidFill>
                  <a:srgbClr val="ED1C2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will be selected.</a:t>
            </a:r>
          </a:p>
          <a:p>
            <a:pPr marL="0" lvl="2" indent="-228600">
              <a:spcBef>
                <a:spcPct val="20000"/>
              </a:spcBef>
              <a:defRPr/>
            </a:pPr>
            <a:r>
              <a:rPr lang="en-GB" b="1" i="1" dirty="0" smtClean="0"/>
              <a:t>Please check this deadline: it might be different between Study Committees. More information is available in Special Reports. </a:t>
            </a:r>
            <a:r>
              <a:rPr lang="en-GB" b="1" i="1" dirty="0" smtClean="0">
                <a:hlinkClick r:id="rId3"/>
              </a:rPr>
              <a:t>See on the Cigre website</a:t>
            </a:r>
            <a:r>
              <a:rPr lang="en-GB" b="1" i="1" dirty="0" smtClean="0"/>
              <a:t>.</a:t>
            </a:r>
          </a:p>
          <a:p>
            <a:pPr marL="0" lvl="2" indent="-228600">
              <a:spcBef>
                <a:spcPct val="20000"/>
              </a:spcBef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Both versions (written version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visual presentation)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will be included in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Session proceeding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000" dirty="0" smtClean="0">
                <a:solidFill>
                  <a:srgbClr val="000000"/>
                </a:solidFill>
              </a:rPr>
              <a:t>          </a:t>
            </a:r>
            <a:r>
              <a:rPr lang="en-GB" sz="2000" i="1" dirty="0" smtClean="0">
                <a:solidFill>
                  <a:srgbClr val="00B050"/>
                </a:solidFill>
              </a:rPr>
              <a:t>Thank you for your kind cooperation !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 rot="16200000">
            <a:off x="-2867135" y="3091273"/>
            <a:ext cx="6741368" cy="504055"/>
          </a:xfrm>
          <a:prstGeom prst="rect">
            <a:avLst/>
          </a:prstGeom>
          <a:gradFill>
            <a:gsLst>
              <a:gs pos="100000">
                <a:schemeClr val="accent5">
                  <a:lumMod val="75000"/>
                </a:schemeClr>
              </a:gs>
              <a:gs pos="49000">
                <a:srgbClr val="009900"/>
              </a:gs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  <a:gs pos="7000">
                <a:srgbClr val="1F8583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8000" tIns="72000" rIns="18000" anchor="ctr"/>
          <a:lstStyle/>
          <a:p>
            <a:pPr defTabSz="76200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GB" sz="3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Lucida Sans Unicode" pitchFamily="34" charset="0"/>
              </a:rPr>
              <a:t>                 2018 CIGRE  </a:t>
            </a:r>
            <a:r>
              <a:rPr lang="en-GB" sz="3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Lucida Sans Unicode" pitchFamily="34" charset="0"/>
              </a:rPr>
              <a:t>SESSION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3333387" y="3284425"/>
            <a:ext cx="6896716" cy="273098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713472"/>
            <a:ext cx="9168567" cy="155861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139" y="101805"/>
            <a:ext cx="1100907" cy="5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2"/>
          <p:cNvSpPr>
            <a:spLocks noGrp="1" noChangeArrowheads="1"/>
          </p:cNvSpPr>
          <p:nvPr>
            <p:ph type="ftr" sz="quarter" idx="10"/>
          </p:nvPr>
        </p:nvSpPr>
        <p:spPr>
          <a:xfrm>
            <a:off x="1259632" y="6381328"/>
            <a:ext cx="3581400" cy="203200"/>
          </a:xfrm>
        </p:spPr>
        <p:txBody>
          <a:bodyPr/>
          <a:lstStyle>
            <a:lvl1pPr>
              <a:defRPr>
                <a:solidFill>
                  <a:srgbClr val="DA5C2A"/>
                </a:solidFill>
              </a:defRPr>
            </a:lvl1pPr>
          </a:lstStyle>
          <a:p>
            <a:pPr>
              <a:defRPr/>
            </a:pPr>
            <a:r>
              <a:rPr lang="en-GB" sz="1600" dirty="0" smtClean="0">
                <a:solidFill>
                  <a:srgbClr val="FF0000"/>
                </a:solidFill>
              </a:rPr>
              <a:t>For instance PS1/Q1 P. DURAND (France)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4644008" y="6360941"/>
            <a:ext cx="3383781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075" tIns="46038" rIns="92075" bIns="46038">
            <a:spAutoFit/>
          </a:bodyPr>
          <a:lstStyle/>
          <a:p>
            <a:pPr algn="r">
              <a:defRPr/>
            </a:pPr>
            <a:r>
              <a:rPr lang="en-GB" sz="1400" b="1" dirty="0" smtClean="0">
                <a:solidFill>
                  <a:srgbClr val="FF0000"/>
                </a:solidFill>
              </a:rPr>
              <a:t>SC XX Discussion </a:t>
            </a:r>
            <a:r>
              <a:rPr lang="en-GB" sz="1400" b="1" dirty="0">
                <a:solidFill>
                  <a:srgbClr val="FF0000"/>
                </a:solidFill>
              </a:rPr>
              <a:t>Group Meeting  –  </a:t>
            </a:r>
            <a:r>
              <a:rPr lang="en-GB" sz="1400" b="1" dirty="0" smtClean="0">
                <a:solidFill>
                  <a:srgbClr val="FF0000"/>
                </a:solidFill>
              </a:rPr>
              <a:t>DATE 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8135888" y="6381328"/>
            <a:ext cx="1008112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1" hangingPunct="1">
              <a:defRPr/>
            </a:pPr>
            <a:r>
              <a:rPr lang="en-GB" sz="1000" b="1" i="1" dirty="0" smtClean="0">
                <a:solidFill>
                  <a:srgbClr val="FF0000"/>
                </a:solidFill>
              </a:rPr>
              <a:t>Slide number</a:t>
            </a:r>
            <a:endParaRPr lang="en-GB" sz="1000" b="1" i="1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64095" y="1052736"/>
            <a:ext cx="599907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Title of your presentation</a:t>
            </a:r>
            <a:endParaRPr lang="fr-FR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01C2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475656" y="2967335"/>
            <a:ext cx="655272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PS </a:t>
            </a:r>
            <a:r>
              <a:rPr lang="fr-FR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Number</a:t>
            </a:r>
            <a:r>
              <a:rPr lang="fr-FR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and Question  </a:t>
            </a:r>
            <a:r>
              <a:rPr lang="fr-FR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Number</a:t>
            </a:r>
            <a:r>
              <a:rPr lang="fr-FR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     NAME </a:t>
            </a:r>
            <a:r>
              <a:rPr lang="fr-FR" sz="2800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(Country)</a:t>
            </a:r>
            <a:endParaRPr lang="fr-FR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01C2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441886" y="4221088"/>
            <a:ext cx="654935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Logo of your company on the first </a:t>
            </a:r>
            <a:r>
              <a:rPr lang="fr-FR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slide</a:t>
            </a:r>
            <a:r>
              <a:rPr lang="fr-FR" sz="2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fr-FR" sz="2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01C2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only</a:t>
            </a:r>
            <a:endParaRPr lang="fr-FR" sz="2800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01C2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4" name="ZoneTexte 7"/>
          <p:cNvSpPr txBox="1">
            <a:spLocks noChangeArrowheads="1"/>
          </p:cNvSpPr>
          <p:nvPr/>
        </p:nvSpPr>
        <p:spPr bwMode="auto">
          <a:xfrm>
            <a:off x="5868144" y="44624"/>
            <a:ext cx="2087639" cy="1107996"/>
          </a:xfrm>
          <a:prstGeom prst="rect">
            <a:avLst/>
          </a:prstGeom>
          <a:solidFill>
            <a:srgbClr val="0099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100" dirty="0" smtClean="0">
                <a:solidFill>
                  <a:schemeClr val="bg2"/>
                </a:solidFill>
              </a:rPr>
              <a:t>You may insert your country flag</a:t>
            </a:r>
            <a:endParaRPr lang="en-GB" sz="1100" dirty="0">
              <a:solidFill>
                <a:schemeClr val="bg2"/>
              </a:solidFill>
            </a:endParaRPr>
          </a:p>
          <a:p>
            <a:r>
              <a:rPr lang="en-GB" sz="1100" dirty="0" smtClean="0">
                <a:solidFill>
                  <a:schemeClr val="bg2"/>
                </a:solidFill>
              </a:rPr>
              <a:t>See on </a:t>
            </a:r>
            <a:r>
              <a:rPr lang="en-US" sz="1100" dirty="0" smtClean="0">
                <a:hlinkClick r:id="rId2"/>
              </a:rPr>
              <a:t>https://en.wikipedia.org/wiki/Gallery_of_sovereign_state_flags</a:t>
            </a:r>
            <a:r>
              <a:rPr lang="en-US" sz="1100" dirty="0" smtClean="0"/>
              <a:t> </a:t>
            </a:r>
            <a:endParaRPr lang="fr-FR" sz="1100" dirty="0" smtClean="0"/>
          </a:p>
          <a:p>
            <a:r>
              <a:rPr lang="en-GB" sz="1100" dirty="0" smtClean="0">
                <a:solidFill>
                  <a:schemeClr val="bg2"/>
                </a:solidFill>
              </a:rPr>
              <a:t> (select  </a:t>
            </a:r>
            <a:r>
              <a:rPr lang="en-GB" sz="1100" dirty="0">
                <a:solidFill>
                  <a:schemeClr val="bg2"/>
                </a:solidFill>
              </a:rPr>
              <a:t>PNG format, 200px</a:t>
            </a:r>
            <a:r>
              <a:rPr lang="en-GB" sz="1100" dirty="0" smtClean="0">
                <a:solidFill>
                  <a:schemeClr val="bg2"/>
                </a:solidFill>
              </a:rPr>
              <a:t>).</a:t>
            </a:r>
            <a:endParaRPr lang="en-GB" sz="1100" dirty="0">
              <a:solidFill>
                <a:schemeClr val="bg2"/>
              </a:solidFill>
            </a:endParaRPr>
          </a:p>
          <a:p>
            <a:r>
              <a:rPr lang="en-GB" sz="1100" dirty="0">
                <a:solidFill>
                  <a:schemeClr val="bg2"/>
                </a:solidFill>
              </a:rPr>
              <a:t>Delete otherwise.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713472"/>
            <a:ext cx="9168567" cy="155861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-3333387" y="3284425"/>
            <a:ext cx="6896716" cy="273098"/>
          </a:xfrm>
          <a:prstGeom prst="rect">
            <a:avLst/>
          </a:prstGeom>
        </p:spPr>
      </p:pic>
      <p:sp>
        <p:nvSpPr>
          <p:cNvPr id="18" name="Text Box 13"/>
          <p:cNvSpPr txBox="1">
            <a:spLocks noChangeArrowheads="1"/>
          </p:cNvSpPr>
          <p:nvPr/>
        </p:nvSpPr>
        <p:spPr bwMode="auto">
          <a:xfrm rot="16200000">
            <a:off x="-2867135" y="3091273"/>
            <a:ext cx="6741368" cy="504055"/>
          </a:xfrm>
          <a:prstGeom prst="rect">
            <a:avLst/>
          </a:prstGeom>
          <a:gradFill>
            <a:gsLst>
              <a:gs pos="100000">
                <a:schemeClr val="accent5">
                  <a:lumMod val="75000"/>
                </a:schemeClr>
              </a:gs>
              <a:gs pos="49000">
                <a:srgbClr val="009900"/>
              </a:gs>
              <a:gs pos="100000">
                <a:schemeClr val="tx2">
                  <a:lumMod val="60000"/>
                  <a:lumOff val="40000"/>
                </a:schemeClr>
              </a:gs>
              <a:gs pos="100000">
                <a:schemeClr val="tx2">
                  <a:lumMod val="60000"/>
                  <a:lumOff val="40000"/>
                </a:schemeClr>
              </a:gs>
              <a:gs pos="7000">
                <a:srgbClr val="1F8583"/>
              </a:gs>
            </a:gsLst>
            <a:lin ang="2700000" scaled="1"/>
          </a:gra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18000" tIns="72000" rIns="18000" anchor="ctr"/>
          <a:lstStyle/>
          <a:p>
            <a:pPr defTabSz="762000">
              <a:lnSpc>
                <a:spcPct val="120000"/>
              </a:lnSpc>
              <a:spcBef>
                <a:spcPct val="50000"/>
              </a:spcBef>
              <a:defRPr/>
            </a:pPr>
            <a:r>
              <a:rPr lang="en-GB" sz="3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Lucida Sans Unicode" pitchFamily="34" charset="0"/>
              </a:rPr>
              <a:t>                 2018 CIGRE  </a:t>
            </a:r>
            <a:r>
              <a:rPr lang="en-GB" sz="3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Lucida Sans Unicode" pitchFamily="34" charset="0"/>
              </a:rPr>
              <a:t>SESSION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139" y="101805"/>
            <a:ext cx="1100907" cy="52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</TotalTime>
  <Words>390</Words>
  <Application>Microsoft Office PowerPoint</Application>
  <PresentationFormat>Affichage à l'écran (4:3)</PresentationFormat>
  <Paragraphs>38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Lucida Sans Unicode</vt:lpstr>
      <vt:lpstr>Wingdings</vt:lpstr>
      <vt:lpstr>Thème Office</vt:lpstr>
      <vt:lpstr>Présentation PowerPoint</vt:lpstr>
      <vt:lpstr>Présentation PowerPoint</vt:lpstr>
      <vt:lpstr>Présentation PowerPoint</vt:lpstr>
    </vt:vector>
  </TitlesOfParts>
  <Company>Cigré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Sylvie Bourneuf</dc:creator>
  <cp:lastModifiedBy>Hakima ABDELLAOUI</cp:lastModifiedBy>
  <cp:revision>102</cp:revision>
  <dcterms:created xsi:type="dcterms:W3CDTF">2014-05-21T16:41:17Z</dcterms:created>
  <dcterms:modified xsi:type="dcterms:W3CDTF">2018-05-28T12:58:11Z</dcterms:modified>
</cp:coreProperties>
</file>