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71" r:id="rId2"/>
    <p:sldId id="794" r:id="rId3"/>
    <p:sldId id="795" r:id="rId4"/>
    <p:sldId id="796" r:id="rId5"/>
    <p:sldId id="766" r:id="rId6"/>
    <p:sldId id="770" r:id="rId7"/>
    <p:sldId id="772" r:id="rId8"/>
    <p:sldId id="774" r:id="rId9"/>
    <p:sldId id="777" r:id="rId10"/>
    <p:sldId id="779" r:id="rId11"/>
    <p:sldId id="780" r:id="rId12"/>
    <p:sldId id="775" r:id="rId13"/>
    <p:sldId id="785" r:id="rId14"/>
    <p:sldId id="776" r:id="rId15"/>
    <p:sldId id="773" r:id="rId16"/>
    <p:sldId id="781" r:id="rId17"/>
    <p:sldId id="782" r:id="rId18"/>
    <p:sldId id="78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2">
            <a:extLst>
              <a:ext uri="{FF2B5EF4-FFF2-40B4-BE49-F238E27FC236}">
                <a16:creationId xmlns:a16="http://schemas.microsoft.com/office/drawing/2014/main" id="{5B70EA2E-922D-4490-807F-536061BF4C2E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5" name="Rectangle 51">
            <a:extLst>
              <a:ext uri="{FF2B5EF4-FFF2-40B4-BE49-F238E27FC236}">
                <a16:creationId xmlns:a16="http://schemas.microsoft.com/office/drawing/2014/main" id="{1B7EE29B-275C-464F-A5FB-1FDD25F7DFD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6" name="Object 61">
            <a:extLst>
              <a:ext uri="{FF2B5EF4-FFF2-40B4-BE49-F238E27FC236}">
                <a16:creationId xmlns:a16="http://schemas.microsoft.com/office/drawing/2014/main" id="{94735921-D678-4C9A-86B4-61382B14499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6" name="Object 61">
                        <a:extLst>
                          <a:ext uri="{FF2B5EF4-FFF2-40B4-BE49-F238E27FC236}">
                            <a16:creationId xmlns:a16="http://schemas.microsoft.com/office/drawing/2014/main" id="{94735921-D678-4C9A-86B4-61382B1449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63428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2">
            <a:extLst>
              <a:ext uri="{FF2B5EF4-FFF2-40B4-BE49-F238E27FC236}">
                <a16:creationId xmlns:a16="http://schemas.microsoft.com/office/drawing/2014/main" id="{405FEA71-F377-45C1-AB67-B04DAB605953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5" name="Rectangle 51">
            <a:extLst>
              <a:ext uri="{FF2B5EF4-FFF2-40B4-BE49-F238E27FC236}">
                <a16:creationId xmlns:a16="http://schemas.microsoft.com/office/drawing/2014/main" id="{8AF2C69B-1E0E-49C7-AC78-E3FD81CCF7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6" name="Object 61">
            <a:extLst>
              <a:ext uri="{FF2B5EF4-FFF2-40B4-BE49-F238E27FC236}">
                <a16:creationId xmlns:a16="http://schemas.microsoft.com/office/drawing/2014/main" id="{0128EA00-2ADA-4C37-A7A0-B28C9F8F083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6" name="Object 61">
                        <a:extLst>
                          <a:ext uri="{FF2B5EF4-FFF2-40B4-BE49-F238E27FC236}">
                            <a16:creationId xmlns:a16="http://schemas.microsoft.com/office/drawing/2014/main" id="{0128EA00-2ADA-4C37-A7A0-B28C9F8F08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733" y="260350"/>
            <a:ext cx="9457267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1" y="1981200"/>
            <a:ext cx="11521017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C266BD8F-03EE-4FCD-93A0-6F25E6F849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E424765-CFE8-407A-8EFB-BB36F1AC78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EB9982F1-A31C-4A11-AF33-6B199E7F91C5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838348974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2">
            <a:extLst>
              <a:ext uri="{FF2B5EF4-FFF2-40B4-BE49-F238E27FC236}">
                <a16:creationId xmlns:a16="http://schemas.microsoft.com/office/drawing/2014/main" id="{A2A0E338-3E44-47C0-B54B-E96FA8B94B9B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5" name="Rectangle 51">
            <a:extLst>
              <a:ext uri="{FF2B5EF4-FFF2-40B4-BE49-F238E27FC236}">
                <a16:creationId xmlns:a16="http://schemas.microsoft.com/office/drawing/2014/main" id="{510E56F0-C4B5-4FD7-BA96-8B0EC9E6F6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6" name="Object 61">
            <a:extLst>
              <a:ext uri="{FF2B5EF4-FFF2-40B4-BE49-F238E27FC236}">
                <a16:creationId xmlns:a16="http://schemas.microsoft.com/office/drawing/2014/main" id="{2C43267A-A955-4058-A973-E6B34D8E631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6" name="Object 61">
                        <a:extLst>
                          <a:ext uri="{FF2B5EF4-FFF2-40B4-BE49-F238E27FC236}">
                            <a16:creationId xmlns:a16="http://schemas.microsoft.com/office/drawing/2014/main" id="{2C43267A-A955-4058-A973-E6B34D8E63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51952" y="260350"/>
            <a:ext cx="2940049" cy="5835650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1801" y="260350"/>
            <a:ext cx="8616951" cy="58356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D7E1A3DA-84F2-4E33-88D7-AE42198EC9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B7289D53-8C48-4B87-B940-45F14A1ED2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44CB7D22-FC7F-4EE1-9559-FC84834FD623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20845806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2">
            <a:extLst>
              <a:ext uri="{FF2B5EF4-FFF2-40B4-BE49-F238E27FC236}">
                <a16:creationId xmlns:a16="http://schemas.microsoft.com/office/drawing/2014/main" id="{72C4D27D-42C0-4D98-95A5-23B97A825230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5" name="Rectangle 51">
            <a:extLst>
              <a:ext uri="{FF2B5EF4-FFF2-40B4-BE49-F238E27FC236}">
                <a16:creationId xmlns:a16="http://schemas.microsoft.com/office/drawing/2014/main" id="{2ACD47F9-90B1-430F-9A75-30BE25DC7FA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6" name="Object 61">
            <a:extLst>
              <a:ext uri="{FF2B5EF4-FFF2-40B4-BE49-F238E27FC236}">
                <a16:creationId xmlns:a16="http://schemas.microsoft.com/office/drawing/2014/main" id="{D2936C44-8AB7-4E39-8B55-ECD5517E172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6" name="Object 61">
                        <a:extLst>
                          <a:ext uri="{FF2B5EF4-FFF2-40B4-BE49-F238E27FC236}">
                            <a16:creationId xmlns:a16="http://schemas.microsoft.com/office/drawing/2014/main" id="{D2936C44-8AB7-4E39-8B55-ECD5517E172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733" y="260350"/>
            <a:ext cx="9457267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01" y="1981200"/>
            <a:ext cx="11521017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E8FFA62-1000-45A4-AC67-F982F2ABCB4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348ACA94-885C-4FEF-B9DA-66F8997CA0B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1CF05B29-6A7D-4A99-AF49-9CB80F6EC886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024677603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2">
            <a:extLst>
              <a:ext uri="{FF2B5EF4-FFF2-40B4-BE49-F238E27FC236}">
                <a16:creationId xmlns:a16="http://schemas.microsoft.com/office/drawing/2014/main" id="{DEC27883-C0AC-40DB-82B5-B46181007731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5" name="Rectangle 51">
            <a:extLst>
              <a:ext uri="{FF2B5EF4-FFF2-40B4-BE49-F238E27FC236}">
                <a16:creationId xmlns:a16="http://schemas.microsoft.com/office/drawing/2014/main" id="{46DB52F4-1136-4571-8CEC-3A74DEDCC74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6" name="Object 61">
            <a:extLst>
              <a:ext uri="{FF2B5EF4-FFF2-40B4-BE49-F238E27FC236}">
                <a16:creationId xmlns:a16="http://schemas.microsoft.com/office/drawing/2014/main" id="{1F6DB6F4-A7E0-437A-BE6C-2D8E0BF5CB2E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6" name="Object 61">
                        <a:extLst>
                          <a:ext uri="{FF2B5EF4-FFF2-40B4-BE49-F238E27FC236}">
                            <a16:creationId xmlns:a16="http://schemas.microsoft.com/office/drawing/2014/main" id="{1F6DB6F4-A7E0-437A-BE6C-2D8E0BF5CB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010B517D-BEAE-4FE4-9C03-A08BFD6B8F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281E0FAC-27E2-40E0-945C-A23CCF21D7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3BDEE374-5D2E-488D-8EC1-77AA2F19224B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34037889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2">
            <a:extLst>
              <a:ext uri="{FF2B5EF4-FFF2-40B4-BE49-F238E27FC236}">
                <a16:creationId xmlns:a16="http://schemas.microsoft.com/office/drawing/2014/main" id="{B8885680-753F-42E9-BF58-72E3EDB3823D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6" name="Rectangle 51">
            <a:extLst>
              <a:ext uri="{FF2B5EF4-FFF2-40B4-BE49-F238E27FC236}">
                <a16:creationId xmlns:a16="http://schemas.microsoft.com/office/drawing/2014/main" id="{30B54019-5739-4208-8F4D-B12F339A7FC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7" name="Object 61">
            <a:extLst>
              <a:ext uri="{FF2B5EF4-FFF2-40B4-BE49-F238E27FC236}">
                <a16:creationId xmlns:a16="http://schemas.microsoft.com/office/drawing/2014/main" id="{BC95AB1D-C7A2-43A5-95BE-6B2D08A53CCD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7" name="Object 61">
                        <a:extLst>
                          <a:ext uri="{FF2B5EF4-FFF2-40B4-BE49-F238E27FC236}">
                            <a16:creationId xmlns:a16="http://schemas.microsoft.com/office/drawing/2014/main" id="{BC95AB1D-C7A2-43A5-95BE-6B2D08A53C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733" y="260350"/>
            <a:ext cx="9457267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1800" y="1981200"/>
            <a:ext cx="5657851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2851" y="1981200"/>
            <a:ext cx="5659967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7D6779D-483C-46DA-A452-E8970C9BDB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87D205E-940C-48AD-93C2-A7F9E2C7BB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20102366-A6C8-4F6E-A20D-5F4DEC08BE74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52479239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2">
            <a:extLst>
              <a:ext uri="{FF2B5EF4-FFF2-40B4-BE49-F238E27FC236}">
                <a16:creationId xmlns:a16="http://schemas.microsoft.com/office/drawing/2014/main" id="{45723069-A219-47DD-9BAF-89D01E7870DE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8" name="Rectangle 51">
            <a:extLst>
              <a:ext uri="{FF2B5EF4-FFF2-40B4-BE49-F238E27FC236}">
                <a16:creationId xmlns:a16="http://schemas.microsoft.com/office/drawing/2014/main" id="{449FF372-9B34-411F-A1B3-9E62E70CED0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9" name="Object 61">
            <a:extLst>
              <a:ext uri="{FF2B5EF4-FFF2-40B4-BE49-F238E27FC236}">
                <a16:creationId xmlns:a16="http://schemas.microsoft.com/office/drawing/2014/main" id="{184C2BD8-9BD3-437E-9F7D-A1D3BD209B7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9" name="Object 61">
                        <a:extLst>
                          <a:ext uri="{FF2B5EF4-FFF2-40B4-BE49-F238E27FC236}">
                            <a16:creationId xmlns:a16="http://schemas.microsoft.com/office/drawing/2014/main" id="{184C2BD8-9BD3-437E-9F7D-A1D3BD209B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6">
            <a:extLst>
              <a:ext uri="{FF2B5EF4-FFF2-40B4-BE49-F238E27FC236}">
                <a16:creationId xmlns:a16="http://schemas.microsoft.com/office/drawing/2014/main" id="{E9E31065-BC18-4582-8891-DC946900DA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AF26BFC-2CBC-4E72-8660-DF41CFEDBF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5D3125AD-D6DC-4704-A8FF-F89A627B30D4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39767673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2">
            <a:extLst>
              <a:ext uri="{FF2B5EF4-FFF2-40B4-BE49-F238E27FC236}">
                <a16:creationId xmlns:a16="http://schemas.microsoft.com/office/drawing/2014/main" id="{F3B0F196-34E2-4363-B346-FB47016D2582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4" name="Rectangle 51">
            <a:extLst>
              <a:ext uri="{FF2B5EF4-FFF2-40B4-BE49-F238E27FC236}">
                <a16:creationId xmlns:a16="http://schemas.microsoft.com/office/drawing/2014/main" id="{EECB1579-F68B-4292-A666-4AE8FD4AD7B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5" name="Object 61">
            <a:extLst>
              <a:ext uri="{FF2B5EF4-FFF2-40B4-BE49-F238E27FC236}">
                <a16:creationId xmlns:a16="http://schemas.microsoft.com/office/drawing/2014/main" id="{A1530691-9B60-454D-9B1C-FC8BC59BCB5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5" name="Object 61">
                        <a:extLst>
                          <a:ext uri="{FF2B5EF4-FFF2-40B4-BE49-F238E27FC236}">
                            <a16:creationId xmlns:a16="http://schemas.microsoft.com/office/drawing/2014/main" id="{A1530691-9B60-454D-9B1C-FC8BC59BCB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733" y="260350"/>
            <a:ext cx="9457267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B7EBA845-B5BC-4A54-B557-7FB80186FE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77CBDD8-D3EC-4E76-815A-6C0B2E3117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D7336CA8-DB85-465A-A106-523A8A0A3D09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70335330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2">
            <a:extLst>
              <a:ext uri="{FF2B5EF4-FFF2-40B4-BE49-F238E27FC236}">
                <a16:creationId xmlns:a16="http://schemas.microsoft.com/office/drawing/2014/main" id="{BAE31E32-B841-4F5B-8480-0053FB5305E8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3" name="Rectangle 51">
            <a:extLst>
              <a:ext uri="{FF2B5EF4-FFF2-40B4-BE49-F238E27FC236}">
                <a16:creationId xmlns:a16="http://schemas.microsoft.com/office/drawing/2014/main" id="{8CDD380A-523B-4BF6-8843-51E579E32FB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4" name="Object 61">
            <a:extLst>
              <a:ext uri="{FF2B5EF4-FFF2-40B4-BE49-F238E27FC236}">
                <a16:creationId xmlns:a16="http://schemas.microsoft.com/office/drawing/2014/main" id="{314AFC18-6354-42AB-9DB0-2047841B6814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4" name="Object 61">
                        <a:extLst>
                          <a:ext uri="{FF2B5EF4-FFF2-40B4-BE49-F238E27FC236}">
                            <a16:creationId xmlns:a16="http://schemas.microsoft.com/office/drawing/2014/main" id="{314AFC18-6354-42AB-9DB0-2047841B681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129AE93B-7152-40E9-88BC-F770C1348B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B74BED06-2335-4EEA-9616-7BB2C5993E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CAFDBFA2-51E3-4D54-AA1D-3605CF479C39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7945781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2">
            <a:extLst>
              <a:ext uri="{FF2B5EF4-FFF2-40B4-BE49-F238E27FC236}">
                <a16:creationId xmlns:a16="http://schemas.microsoft.com/office/drawing/2014/main" id="{ABF3E69C-78A3-4475-9C79-ABCD0984216C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6" name="Rectangle 51">
            <a:extLst>
              <a:ext uri="{FF2B5EF4-FFF2-40B4-BE49-F238E27FC236}">
                <a16:creationId xmlns:a16="http://schemas.microsoft.com/office/drawing/2014/main" id="{E89CEB33-823E-49C3-A8AE-16ED687C6E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7" name="Object 61">
            <a:extLst>
              <a:ext uri="{FF2B5EF4-FFF2-40B4-BE49-F238E27FC236}">
                <a16:creationId xmlns:a16="http://schemas.microsoft.com/office/drawing/2014/main" id="{EC872CF1-BFC8-4B17-874F-7B6FB29291B7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7" name="Object 61">
                        <a:extLst>
                          <a:ext uri="{FF2B5EF4-FFF2-40B4-BE49-F238E27FC236}">
                            <a16:creationId xmlns:a16="http://schemas.microsoft.com/office/drawing/2014/main" id="{EC872CF1-BFC8-4B17-874F-7B6FB29291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30B7356-5D4E-4A2D-B3FF-53C4FA35B2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3D5F71-69C1-4A38-B162-D624EDBED8A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C2FEA8FB-211E-4F55-92CC-44A053A9693D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887269455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2">
            <a:extLst>
              <a:ext uri="{FF2B5EF4-FFF2-40B4-BE49-F238E27FC236}">
                <a16:creationId xmlns:a16="http://schemas.microsoft.com/office/drawing/2014/main" id="{D89B3501-314E-48D4-911B-5C01E7B670D1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6" name="Rectangle 51">
            <a:extLst>
              <a:ext uri="{FF2B5EF4-FFF2-40B4-BE49-F238E27FC236}">
                <a16:creationId xmlns:a16="http://schemas.microsoft.com/office/drawing/2014/main" id="{0BD8010B-3E0A-4BFA-A9EF-179ABD7577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7" name="Object 61">
            <a:extLst>
              <a:ext uri="{FF2B5EF4-FFF2-40B4-BE49-F238E27FC236}">
                <a16:creationId xmlns:a16="http://schemas.microsoft.com/office/drawing/2014/main" id="{60876954-553C-466A-8527-F13450784552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Photo Editor Photo" r:id="rId3" imgW="2171888" imgH="1623201" progId="MSPhotoEd.3">
                  <p:embed/>
                </p:oleObj>
              </mc:Choice>
              <mc:Fallback>
                <p:oleObj name="Photo Editor Photo" r:id="rId3" imgW="2171888" imgH="1623201" progId="MSPhotoEd.3">
                  <p:embed/>
                  <p:pic>
                    <p:nvPicPr>
                      <p:cNvPr id="7" name="Object 61">
                        <a:extLst>
                          <a:ext uri="{FF2B5EF4-FFF2-40B4-BE49-F238E27FC236}">
                            <a16:creationId xmlns:a16="http://schemas.microsoft.com/office/drawing/2014/main" id="{60876954-553C-466A-8527-F134507845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4A407E-EE02-4942-B38A-5130C67214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" y="6453188"/>
            <a:ext cx="7939617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</a:t>
            </a:r>
            <a:r>
              <a:rPr lang="fr-FR"/>
              <a:t>CIGRE (UK)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EE679F6-9977-4021-815B-E8EF5F327F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359900" y="64643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altLang="en-US"/>
              <a:t>Slide </a:t>
            </a:r>
            <a:fld id="{C7486614-E441-4AA6-B8B4-2710606F1F3D}" type="slidenum">
              <a:rPr lang="fr-FR" altLang="en-US" smtClean="0"/>
              <a:pPr>
                <a:defRPr/>
              </a:pPr>
              <a:t>‹#›</a:t>
            </a:fld>
            <a:endParaRPr lang="fr-FR" altLang="en-US"/>
          </a:p>
          <a:p>
            <a:pPr>
              <a:defRPr/>
            </a:pPr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6478181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2">
            <a:extLst>
              <a:ext uri="{FF2B5EF4-FFF2-40B4-BE49-F238E27FC236}">
                <a16:creationId xmlns:a16="http://schemas.microsoft.com/office/drawing/2014/main" id="{ECD02D0E-F88B-41B2-B7A4-49C76F03A089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0" y="6453189"/>
            <a:ext cx="12192000" cy="2889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sp>
        <p:nvSpPr>
          <p:cNvPr id="1027" name="Rectangle 51">
            <a:extLst>
              <a:ext uri="{FF2B5EF4-FFF2-40B4-BE49-F238E27FC236}">
                <a16:creationId xmlns:a16="http://schemas.microsoft.com/office/drawing/2014/main" id="{F01C8680-539B-47E8-A323-370B0BC5DB6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34733" y="260351"/>
            <a:ext cx="9457267" cy="1152525"/>
          </a:xfrm>
          <a:prstGeom prst="rect">
            <a:avLst/>
          </a:prstGeom>
          <a:gradFill rotWithShape="1">
            <a:gsLst>
              <a:gs pos="0">
                <a:srgbClr val="3D9E6D">
                  <a:alpha val="0"/>
                </a:srgbClr>
              </a:gs>
              <a:gs pos="100000">
                <a:srgbClr val="339966"/>
              </a:gs>
            </a:gsLst>
            <a:lin ang="0" scaled="1"/>
          </a:gradFill>
          <a:ln>
            <a:noFill/>
          </a:ln>
          <a:extLst/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 pitchFamily="34" charset="-128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endParaRPr lang="en-GB" altLang="en-US" sz="1400"/>
          </a:p>
        </p:txBody>
      </p:sp>
      <p:graphicFrame>
        <p:nvGraphicFramePr>
          <p:cNvPr id="1028" name="Object 61">
            <a:extLst>
              <a:ext uri="{FF2B5EF4-FFF2-40B4-BE49-F238E27FC236}">
                <a16:creationId xmlns:a16="http://schemas.microsoft.com/office/drawing/2014/main" id="{E54968A3-C2E8-4C14-8341-BC961EB68D4E}"/>
              </a:ext>
            </a:extLst>
          </p:cNvPr>
          <p:cNvGraphicFramePr>
            <a:graphicFrameLocks noChangeAspect="1"/>
          </p:cNvGraphicFramePr>
          <p:nvPr userDrawn="1"/>
        </p:nvGraphicFramePr>
        <p:xfrm>
          <a:off x="203200" y="1"/>
          <a:ext cx="1930400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hoto Editor Photo" r:id="rId15" imgW="2171888" imgH="1623201" progId="MSPhotoEd.3">
                  <p:embed/>
                </p:oleObj>
              </mc:Choice>
              <mc:Fallback>
                <p:oleObj name="Photo Editor Photo" r:id="rId15" imgW="2171888" imgH="1623201" progId="MSPhotoEd.3">
                  <p:embed/>
                  <p:pic>
                    <p:nvPicPr>
                      <p:cNvPr id="1028" name="Object 61">
                        <a:extLst>
                          <a:ext uri="{FF2B5EF4-FFF2-40B4-BE49-F238E27FC236}">
                            <a16:creationId xmlns:a16="http://schemas.microsoft.com/office/drawing/2014/main" id="{E54968A3-C2E8-4C14-8341-BC961EB68D4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1"/>
                        <a:ext cx="1930400" cy="1033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574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MS PGothic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  <a:ea typeface="MS PGothic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id="{5EB72911-12A9-42E1-87C5-235C4CFF994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type of activities or support would you like CIGRE to provide?</a:t>
            </a:r>
          </a:p>
        </p:txBody>
      </p:sp>
      <p:sp>
        <p:nvSpPr>
          <p:cNvPr id="43011" name="Subtitle 2">
            <a:extLst>
              <a:ext uri="{FF2B5EF4-FFF2-40B4-BE49-F238E27FC236}">
                <a16:creationId xmlns:a16="http://schemas.microsoft.com/office/drawing/2014/main" id="{A4A3E2AE-CC28-48F2-ACF2-B6EDA55DD2C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17738"/>
      </p:ext>
    </p:extLst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DAE69C3B-4092-4A86-88EE-3F21E592E5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USNC GOTF</a:t>
            </a:r>
            <a:br>
              <a:rPr lang="en-US" altLang="en-US"/>
            </a:br>
            <a:r>
              <a:rPr lang="en-US" altLang="en-US" sz="2800"/>
              <a:t>NGN Networking Dinner &amp; Breakfast</a:t>
            </a:r>
            <a:endParaRPr lang="en-US" altLang="en-US"/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08CBBECF-6838-4637-8512-AE82CEE419D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47851" y="1700213"/>
            <a:ext cx="5040313" cy="41148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sz="2400" b="1" dirty="0"/>
              <a:t>Dinner: </a:t>
            </a:r>
            <a:r>
              <a:rPr lang="en-US" altLang="en-US" sz="2400" dirty="0"/>
              <a:t>Cross Functional Networking </a:t>
            </a:r>
          </a:p>
          <a:p>
            <a:pPr lvl="1">
              <a:defRPr/>
            </a:pPr>
            <a:r>
              <a:rPr lang="en-US" altLang="en-US" sz="2000" dirty="0"/>
              <a:t>Target Ratio 5 NGN to 1 Senior member</a:t>
            </a:r>
          </a:p>
          <a:p>
            <a:pPr lvl="1">
              <a:defRPr/>
            </a:pPr>
            <a:r>
              <a:rPr lang="en-US" altLang="en-US" sz="2000" dirty="0"/>
              <a:t>Keynote Speaker focus on Leadership/Career Building</a:t>
            </a:r>
          </a:p>
          <a:p>
            <a:pPr marL="0" indent="0">
              <a:buNone/>
              <a:defRPr/>
            </a:pPr>
            <a:r>
              <a:rPr lang="en-US" altLang="en-US" sz="2400" b="1" dirty="0"/>
              <a:t>Breakfast: </a:t>
            </a:r>
            <a:r>
              <a:rPr lang="en-US" altLang="en-US" sz="2400" dirty="0"/>
              <a:t>Roundtable Discussion</a:t>
            </a:r>
          </a:p>
          <a:p>
            <a:pPr>
              <a:defRPr/>
            </a:pPr>
            <a:r>
              <a:rPr lang="en-US" altLang="en-US" sz="2400" dirty="0"/>
              <a:t>Local Executive (Host Company)</a:t>
            </a:r>
          </a:p>
          <a:p>
            <a:pPr lvl="1">
              <a:defRPr/>
            </a:pPr>
            <a:r>
              <a:rPr lang="en-US" altLang="en-US" sz="2000" dirty="0"/>
              <a:t>Provides Insight on their Career Building </a:t>
            </a:r>
          </a:p>
          <a:p>
            <a:pPr lvl="1">
              <a:defRPr/>
            </a:pPr>
            <a:r>
              <a:rPr lang="en-US" altLang="en-US" sz="2000" dirty="0"/>
              <a:t>Sharing company Initiatives on NGN Leadership Groups </a:t>
            </a:r>
          </a:p>
        </p:txBody>
      </p:sp>
      <p:sp>
        <p:nvSpPr>
          <p:cNvPr id="52228" name="Slide Number Placeholder 4">
            <a:extLst>
              <a:ext uri="{FF2B5EF4-FFF2-40B4-BE49-F238E27FC236}">
                <a16:creationId xmlns:a16="http://schemas.microsoft.com/office/drawing/2014/main" id="{83745DDB-3305-4905-8ECD-E3EAC70CC4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51EEBB4C-B440-4EBA-9DA7-A7C7CA31D5DE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pic>
        <p:nvPicPr>
          <p:cNvPr id="52229" name="Picture 4">
            <a:extLst>
              <a:ext uri="{FF2B5EF4-FFF2-40B4-BE49-F238E27FC236}">
                <a16:creationId xmlns:a16="http://schemas.microsoft.com/office/drawing/2014/main" id="{8FDF396D-769B-4848-93F7-5EA3A3289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763" y="1981201"/>
            <a:ext cx="3713162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4984908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0088AA44-B704-402F-9099-7E7E2550D1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USNC GOTF</a:t>
            </a:r>
            <a:br>
              <a:rPr lang="en-US" altLang="en-US"/>
            </a:br>
            <a:r>
              <a:rPr lang="en-US" altLang="en-US"/>
              <a:t>NGN Field Trip</a:t>
            </a:r>
          </a:p>
        </p:txBody>
      </p:sp>
      <p:sp>
        <p:nvSpPr>
          <p:cNvPr id="53251" name="Content Placeholder 2">
            <a:extLst>
              <a:ext uri="{FF2B5EF4-FFF2-40B4-BE49-F238E27FC236}">
                <a16:creationId xmlns:a16="http://schemas.microsoft.com/office/drawing/2014/main" id="{B8D05335-33A5-4789-BC36-73732DCF26D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74826" y="1412875"/>
            <a:ext cx="8640763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Field Trip to a Local Site</a:t>
            </a:r>
          </a:p>
          <a:p>
            <a:pPr lvl="1"/>
            <a:r>
              <a:rPr lang="en-US" altLang="en-US"/>
              <a:t>Energy Storage Sites</a:t>
            </a:r>
          </a:p>
          <a:p>
            <a:pPr lvl="1"/>
            <a:r>
              <a:rPr lang="en-US" altLang="en-US"/>
              <a:t>Static Var Compensation/</a:t>
            </a:r>
          </a:p>
          <a:p>
            <a:pPr lvl="1"/>
            <a:r>
              <a:rPr lang="en-US" altLang="en-US"/>
              <a:t>HVDC Substation </a:t>
            </a:r>
          </a:p>
          <a:p>
            <a:pPr lvl="1"/>
            <a:r>
              <a:rPr lang="en-US" altLang="en-US"/>
              <a:t>Electrical Equipment Manufacture </a:t>
            </a:r>
          </a:p>
        </p:txBody>
      </p:sp>
      <p:sp>
        <p:nvSpPr>
          <p:cNvPr id="53252" name="Slide Number Placeholder 4">
            <a:extLst>
              <a:ext uri="{FF2B5EF4-FFF2-40B4-BE49-F238E27FC236}">
                <a16:creationId xmlns:a16="http://schemas.microsoft.com/office/drawing/2014/main" id="{B6E126E7-A7F8-4A42-BEE5-9E079B02234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64F9F0B2-368C-41AF-8E47-85AAA445C6F6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pic>
        <p:nvPicPr>
          <p:cNvPr id="53253" name="Picture 2">
            <a:extLst>
              <a:ext uri="{FF2B5EF4-FFF2-40B4-BE49-F238E27FC236}">
                <a16:creationId xmlns:a16="http://schemas.microsoft.com/office/drawing/2014/main" id="{C07B95E8-75E2-4264-B05A-004370D48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9" y="3751264"/>
            <a:ext cx="4535487" cy="254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672241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2CBBA4A5-1C05-4AF2-B9F7-FAC4F71079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USNC GOTF</a:t>
            </a:r>
            <a:br>
              <a:rPr lang="en-GB" altLang="en-US"/>
            </a:br>
            <a:r>
              <a:rPr lang="en-GB" altLang="en-US"/>
              <a:t>NGN Paper Competition</a:t>
            </a:r>
          </a:p>
        </p:txBody>
      </p:sp>
      <p:sp>
        <p:nvSpPr>
          <p:cNvPr id="54275" name="Content Placeholder 2">
            <a:extLst>
              <a:ext uri="{FF2B5EF4-FFF2-40B4-BE49-F238E27FC236}">
                <a16:creationId xmlns:a16="http://schemas.microsoft.com/office/drawing/2014/main" id="{B78BFDD3-8C6F-4E0F-87EB-711F91C7D6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74825" y="1403350"/>
            <a:ext cx="54737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  <a:p>
            <a:r>
              <a:rPr lang="en-GB" altLang="en-US"/>
              <a:t>March to October – </a:t>
            </a:r>
            <a:r>
              <a:rPr lang="en-GB" altLang="en-US" sz="2000"/>
              <a:t>Narrow down abstracts to final 5 papers</a:t>
            </a:r>
          </a:p>
          <a:p>
            <a:r>
              <a:rPr lang="en-GB" altLang="en-US"/>
              <a:t>October – </a:t>
            </a:r>
            <a:r>
              <a:rPr lang="en-GB" altLang="en-US" sz="2000"/>
              <a:t>at annual Grid of the Future Conference, 5 finalists present</a:t>
            </a:r>
          </a:p>
          <a:p>
            <a:r>
              <a:rPr lang="en-GB" altLang="en-US"/>
              <a:t>Grand Prize – </a:t>
            </a:r>
            <a:r>
              <a:rPr lang="en-GB" altLang="en-US" sz="2000"/>
              <a:t>travel stipend to Paris and session fees paid</a:t>
            </a:r>
            <a:endParaRPr lang="en-GB" altLang="en-US"/>
          </a:p>
        </p:txBody>
      </p:sp>
      <p:sp>
        <p:nvSpPr>
          <p:cNvPr id="54276" name="Slide Number Placeholder 4">
            <a:extLst>
              <a:ext uri="{FF2B5EF4-FFF2-40B4-BE49-F238E27FC236}">
                <a16:creationId xmlns:a16="http://schemas.microsoft.com/office/drawing/2014/main" id="{E8941AD6-22E0-4C05-98E0-3BA2DDCAFE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8543925" y="6453188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72CC8B19-1D4D-4804-AAF2-4F127DBD6CB7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grpSp>
        <p:nvGrpSpPr>
          <p:cNvPr id="54277" name="Group 6">
            <a:extLst>
              <a:ext uri="{FF2B5EF4-FFF2-40B4-BE49-F238E27FC236}">
                <a16:creationId xmlns:a16="http://schemas.microsoft.com/office/drawing/2014/main" id="{136D4821-D9FD-4372-B446-87E609430D45}"/>
              </a:ext>
            </a:extLst>
          </p:cNvPr>
          <p:cNvGrpSpPr>
            <a:grpSpLocks/>
          </p:cNvGrpSpPr>
          <p:nvPr/>
        </p:nvGrpSpPr>
        <p:grpSpPr bwMode="auto">
          <a:xfrm>
            <a:off x="7475538" y="2089151"/>
            <a:ext cx="2868612" cy="2117725"/>
            <a:chOff x="1262773" y="1538662"/>
            <a:chExt cx="3435227" cy="2576420"/>
          </a:xfrm>
        </p:grpSpPr>
        <p:pic>
          <p:nvPicPr>
            <p:cNvPr id="54285" name="Picture 7">
              <a:extLst>
                <a:ext uri="{FF2B5EF4-FFF2-40B4-BE49-F238E27FC236}">
                  <a16:creationId xmlns:a16="http://schemas.microsoft.com/office/drawing/2014/main" id="{A6D32A86-CBF9-4B24-87C8-36116881C8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2773" y="1538662"/>
              <a:ext cx="3435227" cy="2576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8315515-80CF-4E6E-99E3-3FF921B8BFDB}"/>
                </a:ext>
              </a:extLst>
            </p:cNvPr>
            <p:cNvSpPr txBox="1"/>
            <p:nvPr/>
          </p:nvSpPr>
          <p:spPr>
            <a:xfrm>
              <a:off x="1348320" y="3500913"/>
              <a:ext cx="1745179" cy="4493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/>
                  <a:ea typeface="MS PGothic" panose="020B0600070205080204" pitchFamily="34" charset="-128"/>
                  <a:cs typeface="Browallia New" panose="020B0604020202020204" pitchFamily="34" charset="-34"/>
                </a:rPr>
                <a:t>2015</a:t>
              </a:r>
            </a:p>
          </p:txBody>
        </p:sp>
      </p:grpSp>
      <p:grpSp>
        <p:nvGrpSpPr>
          <p:cNvPr id="54278" name="Group 9">
            <a:extLst>
              <a:ext uri="{FF2B5EF4-FFF2-40B4-BE49-F238E27FC236}">
                <a16:creationId xmlns:a16="http://schemas.microsoft.com/office/drawing/2014/main" id="{A7234662-D9BF-42ED-BBA2-5C2D3625BB86}"/>
              </a:ext>
            </a:extLst>
          </p:cNvPr>
          <p:cNvGrpSpPr>
            <a:grpSpLocks/>
          </p:cNvGrpSpPr>
          <p:nvPr/>
        </p:nvGrpSpPr>
        <p:grpSpPr bwMode="auto">
          <a:xfrm>
            <a:off x="4716464" y="4206875"/>
            <a:ext cx="2759075" cy="2070100"/>
            <a:chOff x="1262774" y="4147654"/>
            <a:chExt cx="3435227" cy="2576420"/>
          </a:xfrm>
        </p:grpSpPr>
        <p:pic>
          <p:nvPicPr>
            <p:cNvPr id="54283" name="Picture 10">
              <a:extLst>
                <a:ext uri="{FF2B5EF4-FFF2-40B4-BE49-F238E27FC236}">
                  <a16:creationId xmlns:a16="http://schemas.microsoft.com/office/drawing/2014/main" id="{583CF930-AF4C-43F4-92DC-519906C2F4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2774" y="4147654"/>
              <a:ext cx="3435227" cy="2576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4542271-DD39-44F6-A811-D9A1E9553FD0}"/>
                </a:ext>
              </a:extLst>
            </p:cNvPr>
            <p:cNvSpPr txBox="1"/>
            <p:nvPr/>
          </p:nvSpPr>
          <p:spPr>
            <a:xfrm>
              <a:off x="1347765" y="6109606"/>
              <a:ext cx="1747262" cy="4596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/>
                  <a:ea typeface="MS PGothic" panose="020B0600070205080204" pitchFamily="34" charset="-128"/>
                  <a:cs typeface="Browallia New" panose="020B0604020202020204" pitchFamily="34" charset="-34"/>
                </a:rPr>
                <a:t>2016</a:t>
              </a:r>
              <a:endParaRPr lang="en-US" sz="1400" dirty="0">
                <a:solidFill>
                  <a:srgbClr val="FFFFFF"/>
                </a:solidFill>
                <a:latin typeface="Arial"/>
                <a:ea typeface="MS PGothic" panose="020B0600070205080204" pitchFamily="34" charset="-128"/>
                <a:cs typeface="Browallia New" panose="020B0604020202020204" pitchFamily="34" charset="-34"/>
              </a:endParaRPr>
            </a:p>
          </p:txBody>
        </p:sp>
      </p:grpSp>
      <p:grpSp>
        <p:nvGrpSpPr>
          <p:cNvPr id="54279" name="Group 12">
            <a:extLst>
              <a:ext uri="{FF2B5EF4-FFF2-40B4-BE49-F238E27FC236}">
                <a16:creationId xmlns:a16="http://schemas.microsoft.com/office/drawing/2014/main" id="{5A819A34-E636-4513-9C70-C6673E079F00}"/>
              </a:ext>
            </a:extLst>
          </p:cNvPr>
          <p:cNvGrpSpPr>
            <a:grpSpLocks/>
          </p:cNvGrpSpPr>
          <p:nvPr/>
        </p:nvGrpSpPr>
        <p:grpSpPr bwMode="auto">
          <a:xfrm>
            <a:off x="7475538" y="4206875"/>
            <a:ext cx="2868612" cy="2070100"/>
            <a:chOff x="4783736" y="2622884"/>
            <a:chExt cx="3435227" cy="2578608"/>
          </a:xfrm>
        </p:grpSpPr>
        <p:pic>
          <p:nvPicPr>
            <p:cNvPr id="54281" name="Picture 13">
              <a:extLst>
                <a:ext uri="{FF2B5EF4-FFF2-40B4-BE49-F238E27FC236}">
                  <a16:creationId xmlns:a16="http://schemas.microsoft.com/office/drawing/2014/main" id="{76398F42-0165-4DFE-B92E-F1896A8F02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79" t="12282" r="16519" b="4156"/>
            <a:stretch>
              <a:fillRect/>
            </a:stretch>
          </p:blipFill>
          <p:spPr bwMode="auto">
            <a:xfrm>
              <a:off x="4783736" y="2622884"/>
              <a:ext cx="3435227" cy="2578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AD9E517-6CCC-4A47-B682-F2299B9BCCC8}"/>
                </a:ext>
              </a:extLst>
            </p:cNvPr>
            <p:cNvSpPr txBox="1"/>
            <p:nvPr/>
          </p:nvSpPr>
          <p:spPr>
            <a:xfrm>
              <a:off x="4869283" y="4554863"/>
              <a:ext cx="1747081" cy="4600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/>
                  <a:ea typeface="MS PGothic" panose="020B0600070205080204" pitchFamily="34" charset="-128"/>
                  <a:cs typeface="Browallia New" panose="020B0604020202020204" pitchFamily="34" charset="-34"/>
                </a:rPr>
                <a:t>2017</a:t>
              </a:r>
              <a:endParaRPr lang="en-US" sz="1400" dirty="0">
                <a:solidFill>
                  <a:srgbClr val="FFFFFF"/>
                </a:solidFill>
                <a:latin typeface="Arial"/>
                <a:ea typeface="MS PGothic" panose="020B0600070205080204" pitchFamily="34" charset="-128"/>
                <a:cs typeface="Browallia New" panose="020B0604020202020204" pitchFamily="34" charset="-34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E18C416-83F1-4FC5-90BA-D89202411FA0}"/>
              </a:ext>
            </a:extLst>
          </p:cNvPr>
          <p:cNvSpPr/>
          <p:nvPr/>
        </p:nvSpPr>
        <p:spPr>
          <a:xfrm>
            <a:off x="1584325" y="1403351"/>
            <a:ext cx="90233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2400" b="1" dirty="0">
                <a:solidFill>
                  <a:srgbClr val="2D2DB9"/>
                </a:solidFill>
                <a:latin typeface="Arial Unicode MS"/>
                <a:ea typeface="MS PGothic" panose="020B0600070205080204" pitchFamily="34" charset="-128"/>
              </a:rPr>
              <a:t>Provides NGN members networking and travel opportunities</a:t>
            </a:r>
          </a:p>
        </p:txBody>
      </p:sp>
    </p:spTree>
    <p:extLst>
      <p:ext uri="{BB962C8B-B14F-4D97-AF65-F5344CB8AC3E}">
        <p14:creationId xmlns:p14="http://schemas.microsoft.com/office/powerpoint/2010/main" val="2035065031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4">
            <a:extLst>
              <a:ext uri="{FF2B5EF4-FFF2-40B4-BE49-F238E27FC236}">
                <a16:creationId xmlns:a16="http://schemas.microsoft.com/office/drawing/2014/main" id="{64C70D05-3C8B-4512-9224-8B18014D21B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089261E5-46BF-4065-9B03-9BE1A5D71F7E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sp>
        <p:nvSpPr>
          <p:cNvPr id="55299" name="Content Placeholder 9">
            <a:extLst>
              <a:ext uri="{FF2B5EF4-FFF2-40B4-BE49-F238E27FC236}">
                <a16:creationId xmlns:a16="http://schemas.microsoft.com/office/drawing/2014/main" id="{014EFCA7-110E-485C-87BB-BAED2C83AA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208213" y="3876676"/>
            <a:ext cx="7377112" cy="2201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000"/>
              <a:t>NGN Tutorial: Fundamentals of Grounding  </a:t>
            </a:r>
          </a:p>
          <a:p>
            <a:r>
              <a:rPr lang="en-US" altLang="en-US" sz="2000"/>
              <a:t>NPN Paper Competition</a:t>
            </a:r>
          </a:p>
          <a:p>
            <a:r>
              <a:rPr lang="en-US" altLang="en-US" sz="2000"/>
              <a:t>NGN Dinner – Speaker: </a:t>
            </a:r>
            <a:r>
              <a:rPr lang="en-US" altLang="en-US" sz="1800"/>
              <a:t>Chris Root, Chief Operating Office, VELCO</a:t>
            </a:r>
            <a:endParaRPr lang="en-US" altLang="en-US" sz="2000"/>
          </a:p>
          <a:p>
            <a:r>
              <a:rPr lang="en-US" altLang="en-US" sz="2000"/>
              <a:t>NGN Breakfast - Speaker: </a:t>
            </a:r>
            <a:r>
              <a:rPr lang="en-US" altLang="en-US" sz="1800"/>
              <a:t>Scot Hathaway SVP Commercial Services &amp; Gas Infrastructure, Dominion</a:t>
            </a:r>
          </a:p>
          <a:p>
            <a:endParaRPr lang="en-US" altLang="en-US" sz="1800"/>
          </a:p>
        </p:txBody>
      </p:sp>
      <p:pic>
        <p:nvPicPr>
          <p:cNvPr id="55300" name="Picture 1" descr="image003">
            <a:extLst>
              <a:ext uri="{FF2B5EF4-FFF2-40B4-BE49-F238E27FC236}">
                <a16:creationId xmlns:a16="http://schemas.microsoft.com/office/drawing/2014/main" id="{EFC1F164-DFC5-4FF1-A578-B72A6766D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5" y="1484314"/>
            <a:ext cx="84963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882858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id="{1E02B368-9C66-4725-BE85-105C3497D1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USNC NGN Webinars</a:t>
            </a:r>
          </a:p>
        </p:txBody>
      </p:sp>
      <p:sp>
        <p:nvSpPr>
          <p:cNvPr id="56323" name="Content Placeholder 2">
            <a:extLst>
              <a:ext uri="{FF2B5EF4-FFF2-40B4-BE49-F238E27FC236}">
                <a16:creationId xmlns:a16="http://schemas.microsoft.com/office/drawing/2014/main" id="{339F4DDA-788C-469C-AFC3-02291F19DF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574801" y="6381750"/>
            <a:ext cx="5256213" cy="5857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en-GB" altLang="en-US" sz="2000"/>
              <a:t>cigre-usnc.org/ngn/webinars</a:t>
            </a:r>
          </a:p>
        </p:txBody>
      </p:sp>
      <p:sp>
        <p:nvSpPr>
          <p:cNvPr id="56324" name="Slide Number Placeholder 4">
            <a:extLst>
              <a:ext uri="{FF2B5EF4-FFF2-40B4-BE49-F238E27FC236}">
                <a16:creationId xmlns:a16="http://schemas.microsoft.com/office/drawing/2014/main" id="{5E799AAD-1DE5-4455-A334-A7F04B5AD3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xfrm>
            <a:off x="8543925" y="6427788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21D24B2-B7C7-43FB-83A8-A97F061338A3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pic>
        <p:nvPicPr>
          <p:cNvPr id="56325" name="Picture 1">
            <a:extLst>
              <a:ext uri="{FF2B5EF4-FFF2-40B4-BE49-F238E27FC236}">
                <a16:creationId xmlns:a16="http://schemas.microsoft.com/office/drawing/2014/main" id="{87586AB6-4C6C-4E07-9316-D883A820A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" b="990"/>
          <a:stretch>
            <a:fillRect/>
          </a:stretch>
        </p:blipFill>
        <p:spPr bwMode="auto">
          <a:xfrm>
            <a:off x="5445126" y="1435100"/>
            <a:ext cx="4251325" cy="2376488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6326" name="Group 15">
            <a:extLst>
              <a:ext uri="{FF2B5EF4-FFF2-40B4-BE49-F238E27FC236}">
                <a16:creationId xmlns:a16="http://schemas.microsoft.com/office/drawing/2014/main" id="{EDB9BED6-6094-4319-99AC-3353AB943D7B}"/>
              </a:ext>
            </a:extLst>
          </p:cNvPr>
          <p:cNvGrpSpPr>
            <a:grpSpLocks/>
          </p:cNvGrpSpPr>
          <p:nvPr/>
        </p:nvGrpSpPr>
        <p:grpSpPr bwMode="auto">
          <a:xfrm>
            <a:off x="1706564" y="3843338"/>
            <a:ext cx="8778875" cy="2259012"/>
            <a:chOff x="144765" y="1671589"/>
            <a:chExt cx="8780160" cy="2259621"/>
          </a:xfrm>
        </p:grpSpPr>
        <p:pic>
          <p:nvPicPr>
            <p:cNvPr id="56328" name="Picture 2">
              <a:extLst>
                <a:ext uri="{FF2B5EF4-FFF2-40B4-BE49-F238E27FC236}">
                  <a16:creationId xmlns:a16="http://schemas.microsoft.com/office/drawing/2014/main" id="{3CBCE3E9-7B77-417B-AF21-691D3CAE5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43"/>
            <a:stretch>
              <a:fillRect/>
            </a:stretch>
          </p:blipFill>
          <p:spPr bwMode="auto">
            <a:xfrm>
              <a:off x="144765" y="1671589"/>
              <a:ext cx="2926720" cy="2258568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29" name="Picture 3">
              <a:extLst>
                <a:ext uri="{FF2B5EF4-FFF2-40B4-BE49-F238E27FC236}">
                  <a16:creationId xmlns:a16="http://schemas.microsoft.com/office/drawing/2014/main" id="{1B2FDAB4-1707-4D7B-AF76-1F292CC99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485" y="1671589"/>
              <a:ext cx="2926720" cy="2255607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330" name="Picture 4">
              <a:extLst>
                <a:ext uri="{FF2B5EF4-FFF2-40B4-BE49-F238E27FC236}">
                  <a16:creationId xmlns:a16="http://schemas.microsoft.com/office/drawing/2014/main" id="{8AFA8DDA-916B-43C3-A400-B14809075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98205" y="1671589"/>
              <a:ext cx="2926720" cy="225962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823B685-1381-4373-9531-C54094AD1D45}"/>
              </a:ext>
            </a:extLst>
          </p:cNvPr>
          <p:cNvSpPr txBox="1">
            <a:spLocks/>
          </p:cNvSpPr>
          <p:nvPr/>
        </p:nvSpPr>
        <p:spPr bwMode="auto">
          <a:xfrm>
            <a:off x="2017714" y="1754188"/>
            <a:ext cx="345598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MS PGothic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GB" altLang="en-US" sz="2000" kern="0" dirty="0">
                <a:solidFill>
                  <a:srgbClr val="000000"/>
                </a:solidFill>
                <a:latin typeface="Arial"/>
              </a:rPr>
              <a:t>Regular NGN Webinars</a:t>
            </a:r>
          </a:p>
          <a:p>
            <a:pPr>
              <a:defRPr/>
            </a:pPr>
            <a:r>
              <a:rPr lang="en-GB" altLang="en-US" sz="2000" kern="0" dirty="0">
                <a:solidFill>
                  <a:srgbClr val="000000"/>
                </a:solidFill>
                <a:latin typeface="Arial"/>
              </a:rPr>
              <a:t>Key activity for members outside of Executive group</a:t>
            </a:r>
          </a:p>
          <a:p>
            <a:pPr>
              <a:defRPr/>
            </a:pPr>
            <a:r>
              <a:rPr lang="en-GB" altLang="en-US" sz="2000" kern="0" dirty="0">
                <a:solidFill>
                  <a:srgbClr val="000000"/>
                </a:solidFill>
                <a:latin typeface="Arial"/>
              </a:rPr>
              <a:t>Open to anyone</a:t>
            </a:r>
          </a:p>
        </p:txBody>
      </p:sp>
    </p:spTree>
    <p:extLst>
      <p:ext uri="{BB962C8B-B14F-4D97-AF65-F5344CB8AC3E}">
        <p14:creationId xmlns:p14="http://schemas.microsoft.com/office/powerpoint/2010/main" val="1049351782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A9E2211F-39E9-407F-B5A1-71E71F5B2E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USNC NGN Technical Mentoring</a:t>
            </a:r>
          </a:p>
        </p:txBody>
      </p:sp>
      <p:sp>
        <p:nvSpPr>
          <p:cNvPr id="57347" name="Content Placeholder 2">
            <a:extLst>
              <a:ext uri="{FF2B5EF4-FFF2-40B4-BE49-F238E27FC236}">
                <a16:creationId xmlns:a16="http://schemas.microsoft.com/office/drawing/2014/main" id="{530E51FF-E5CF-4A18-AB85-17E06949825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Enabling NGN members to participate in Working Groups</a:t>
            </a:r>
          </a:p>
          <a:p>
            <a:pPr lvl="1"/>
            <a:r>
              <a:rPr lang="en-US" altLang="en-US"/>
              <a:t>Join one today!</a:t>
            </a:r>
          </a:p>
          <a:p>
            <a:pPr lvl="1"/>
            <a:r>
              <a:rPr lang="en-US" altLang="en-US"/>
              <a:t>Not limited by 2 people per country rule </a:t>
            </a:r>
          </a:p>
          <a:p>
            <a:r>
              <a:rPr lang="en-US" altLang="en-US"/>
              <a:t>Different levels of participation</a:t>
            </a:r>
          </a:p>
          <a:p>
            <a:pPr lvl="1"/>
            <a:r>
              <a:rPr lang="en-US" altLang="en-US"/>
              <a:t>Corresponding (remote)</a:t>
            </a:r>
          </a:p>
          <a:p>
            <a:pPr lvl="1"/>
            <a:r>
              <a:rPr lang="en-US" altLang="en-US"/>
              <a:t>Full Member (in-person)</a:t>
            </a:r>
          </a:p>
          <a:p>
            <a:pPr lvl="1"/>
            <a:endParaRPr lang="en-US" altLang="en-US"/>
          </a:p>
        </p:txBody>
      </p:sp>
      <p:sp>
        <p:nvSpPr>
          <p:cNvPr id="57348" name="Slide Number Placeholder 4">
            <a:extLst>
              <a:ext uri="{FF2B5EF4-FFF2-40B4-BE49-F238E27FC236}">
                <a16:creationId xmlns:a16="http://schemas.microsoft.com/office/drawing/2014/main" id="{F464742E-3B87-4365-BEE6-235538F6708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6256DB63-70BA-4D3A-B129-0F342EFF9E9A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569290"/>
      </p:ext>
    </p:ext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id="{06DCDBFB-44E7-45FB-826C-B26353724F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Challenges Faced by USNC NGN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9BDD13-EA73-48FE-AB6E-99B5C6C35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925" y="1895475"/>
            <a:ext cx="4572000" cy="4114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Membership Engagement </a:t>
            </a:r>
          </a:p>
          <a:p>
            <a:pPr lvl="1">
              <a:defRPr/>
            </a:pPr>
            <a:r>
              <a:rPr lang="en-US" sz="2000" dirty="0"/>
              <a:t>Sponsorship for attendance and participation</a:t>
            </a:r>
          </a:p>
          <a:p>
            <a:pPr lvl="1">
              <a:defRPr/>
            </a:pPr>
            <a:r>
              <a:rPr lang="en-US" sz="2000" dirty="0"/>
              <a:t>Providing different levels of engagement</a:t>
            </a:r>
            <a:endParaRPr lang="en-US" dirty="0"/>
          </a:p>
          <a:p>
            <a:pPr>
              <a:defRPr/>
            </a:pPr>
            <a:r>
              <a:rPr lang="en-US" sz="2400" dirty="0"/>
              <a:t>Communication</a:t>
            </a:r>
          </a:p>
          <a:p>
            <a:pPr lvl="1">
              <a:defRPr/>
            </a:pPr>
            <a:r>
              <a:rPr lang="en-US" sz="2000" dirty="0"/>
              <a:t>Marketing </a:t>
            </a:r>
            <a:endParaRPr lang="en-US" dirty="0"/>
          </a:p>
          <a:p>
            <a:pPr lvl="1">
              <a:defRPr/>
            </a:pPr>
            <a:r>
              <a:rPr lang="en-US" sz="2000" dirty="0"/>
              <a:t>Tracking </a:t>
            </a:r>
            <a:endParaRPr lang="en-US" dirty="0"/>
          </a:p>
          <a:p>
            <a:pPr>
              <a:defRPr/>
            </a:pPr>
            <a:r>
              <a:rPr lang="en-US" sz="2400" dirty="0"/>
              <a:t>Geographic Distance </a:t>
            </a:r>
          </a:p>
          <a:p>
            <a:pPr lvl="1">
              <a:defRPr/>
            </a:pPr>
            <a:r>
              <a:rPr lang="en-US" sz="2000" dirty="0"/>
              <a:t>Limited in-person events</a:t>
            </a:r>
          </a:p>
          <a:p>
            <a:pPr lvl="1">
              <a:defRPr/>
            </a:pPr>
            <a:endParaRPr lang="en-US" sz="2000" dirty="0"/>
          </a:p>
          <a:p>
            <a:pPr>
              <a:defRPr/>
            </a:pPr>
            <a:endParaRPr lang="en-US" sz="2400" dirty="0"/>
          </a:p>
          <a:p>
            <a:pPr marL="457200" lvl="1" indent="0">
              <a:buNone/>
              <a:defRPr/>
            </a:pPr>
            <a:endParaRPr lang="en-US" sz="2000" dirty="0"/>
          </a:p>
          <a:p>
            <a:pPr marL="57150" indent="0">
              <a:buNone/>
              <a:defRPr/>
            </a:pPr>
            <a:endParaRPr lang="en-US" sz="2400" dirty="0"/>
          </a:p>
        </p:txBody>
      </p:sp>
      <p:sp>
        <p:nvSpPr>
          <p:cNvPr id="58372" name="Slide Number Placeholder 4">
            <a:extLst>
              <a:ext uri="{FF2B5EF4-FFF2-40B4-BE49-F238E27FC236}">
                <a16:creationId xmlns:a16="http://schemas.microsoft.com/office/drawing/2014/main" id="{C21ED8EC-6347-490A-9DDA-1194CB8718B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BF188BE8-C1A6-4573-9899-A1FBBBFD7E75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sp>
        <p:nvSpPr>
          <p:cNvPr id="58373" name="Rectangle 4">
            <a:extLst>
              <a:ext uri="{FF2B5EF4-FFF2-40B4-BE49-F238E27FC236}">
                <a16:creationId xmlns:a16="http://schemas.microsoft.com/office/drawing/2014/main" id="{FFBF6015-DECE-4D6B-8983-F2ABEEE3C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4" y="1773238"/>
            <a:ext cx="3743325" cy="41148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8374" name="Picture 7" descr="Challenges">
            <a:extLst>
              <a:ext uri="{FF2B5EF4-FFF2-40B4-BE49-F238E27FC236}">
                <a16:creationId xmlns:a16="http://schemas.microsoft.com/office/drawing/2014/main" id="{7FA01AAA-1597-4139-8D95-4DD215EF3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" r="41666" b="-276"/>
          <a:stretch>
            <a:fillRect/>
          </a:stretch>
        </p:blipFill>
        <p:spPr bwMode="auto">
          <a:xfrm>
            <a:off x="2100264" y="1816101"/>
            <a:ext cx="35274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6966443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>
            <a:extLst>
              <a:ext uri="{FF2B5EF4-FFF2-40B4-BE49-F238E27FC236}">
                <a16:creationId xmlns:a16="http://schemas.microsoft.com/office/drawing/2014/main" id="{2C1BA537-3012-47A8-AF21-53C83FC7E4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NGN International Collaboration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2A899C5E-83B6-4F39-8F7E-3BED70A6ABD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08163" y="2708275"/>
            <a:ext cx="8640762" cy="303530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en-US" dirty="0"/>
              <a:t>Join quarterly conference calls with NGN/YM internationally!</a:t>
            </a:r>
          </a:p>
          <a:p>
            <a:pPr>
              <a:defRPr/>
            </a:pPr>
            <a:r>
              <a:rPr lang="en-US" altLang="en-US" dirty="0"/>
              <a:t>International Meetings Quarterly </a:t>
            </a:r>
          </a:p>
          <a:p>
            <a:pPr lvl="1">
              <a:defRPr/>
            </a:pPr>
            <a:r>
              <a:rPr lang="en-US" altLang="en-US" dirty="0"/>
              <a:t>Next One Tentatively Scheduled Late October/Earl November </a:t>
            </a:r>
          </a:p>
          <a:p>
            <a:pPr>
              <a:defRPr/>
            </a:pPr>
            <a:r>
              <a:rPr lang="en-US" altLang="en-US" dirty="0"/>
              <a:t>Paris Session Planning</a:t>
            </a:r>
          </a:p>
          <a:p>
            <a:pPr lvl="1">
              <a:defRPr/>
            </a:pPr>
            <a:r>
              <a:rPr lang="en-US" altLang="en-US" dirty="0"/>
              <a:t>Jointly Moving Forward </a:t>
            </a:r>
          </a:p>
        </p:txBody>
      </p:sp>
      <p:sp>
        <p:nvSpPr>
          <p:cNvPr id="59396" name="Slide Number Placeholder 4">
            <a:extLst>
              <a:ext uri="{FF2B5EF4-FFF2-40B4-BE49-F238E27FC236}">
                <a16:creationId xmlns:a16="http://schemas.microsoft.com/office/drawing/2014/main" id="{3F7EC528-6508-4ABF-98AB-32B4DAA4871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8A9F3E53-BE42-4CB3-8634-1B6DB28C467C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sp>
        <p:nvSpPr>
          <p:cNvPr id="59397" name="Rectangle 1">
            <a:extLst>
              <a:ext uri="{FF2B5EF4-FFF2-40B4-BE49-F238E27FC236}">
                <a16:creationId xmlns:a16="http://schemas.microsoft.com/office/drawing/2014/main" id="{271D379F-6B28-4826-906F-572F7A0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8163" y="1484313"/>
            <a:ext cx="8464550" cy="1200150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>
                <a:solidFill>
                  <a:srgbClr val="000000"/>
                </a:solidFill>
              </a:rPr>
              <a:t>2018 Paris Session NGN Events</a:t>
            </a:r>
            <a:r>
              <a:rPr lang="en-US" altLang="en-US" sz="2400">
                <a:solidFill>
                  <a:srgbClr val="000000"/>
                </a:solidFill>
              </a:rPr>
              <a:t>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Social Event – Kanos Pub Aug 29, 17:30-20:00 </a:t>
            </a:r>
            <a:r>
              <a:rPr lang="en-US" altLang="en-US" sz="2400" b="1">
                <a:solidFill>
                  <a:srgbClr val="C00000"/>
                </a:solidFill>
              </a:rPr>
              <a:t>TONIGHT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400">
                <a:solidFill>
                  <a:srgbClr val="000000"/>
                </a:solidFill>
              </a:rPr>
              <a:t>Field Trip - Ternes 225kV Substation </a:t>
            </a:r>
          </a:p>
        </p:txBody>
      </p:sp>
    </p:spTree>
    <p:extLst>
      <p:ext uri="{BB962C8B-B14F-4D97-AF65-F5344CB8AC3E}">
        <p14:creationId xmlns:p14="http://schemas.microsoft.com/office/powerpoint/2010/main" val="144055846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>
            <a:extLst>
              <a:ext uri="{FF2B5EF4-FFF2-40B4-BE49-F238E27FC236}">
                <a16:creationId xmlns:a16="http://schemas.microsoft.com/office/drawing/2014/main" id="{54BF6EC6-D152-4830-B6CB-BE923987E7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Special Thanks</a:t>
            </a:r>
          </a:p>
        </p:txBody>
      </p:sp>
      <p:sp>
        <p:nvSpPr>
          <p:cNvPr id="60419" name="Content Placeholder 2">
            <a:extLst>
              <a:ext uri="{FF2B5EF4-FFF2-40B4-BE49-F238E27FC236}">
                <a16:creationId xmlns:a16="http://schemas.microsoft.com/office/drawing/2014/main" id="{E3464C23-CE51-4010-A4D9-2DA2CB774D1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811339" y="1484313"/>
            <a:ext cx="8569325" cy="2089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400"/>
              <a:t>USNC Executive Committee</a:t>
            </a:r>
          </a:p>
          <a:p>
            <a:r>
              <a:rPr lang="en-US" altLang="en-US" sz="2400"/>
              <a:t>Russia YM Group – Joint Collaboration for 2018 YM Events</a:t>
            </a:r>
          </a:p>
          <a:p>
            <a:r>
              <a:rPr lang="en-US" altLang="en-US" sz="2400"/>
              <a:t>UK NGN Group – YM Showcase</a:t>
            </a:r>
          </a:p>
          <a:p>
            <a:r>
              <a:rPr lang="en-US" altLang="en-US" sz="2400"/>
              <a:t>CIGRE Central Office </a:t>
            </a:r>
          </a:p>
        </p:txBody>
      </p:sp>
      <p:sp>
        <p:nvSpPr>
          <p:cNvPr id="60420" name="Slide Number Placeholder 4">
            <a:extLst>
              <a:ext uri="{FF2B5EF4-FFF2-40B4-BE49-F238E27FC236}">
                <a16:creationId xmlns:a16="http://schemas.microsoft.com/office/drawing/2014/main" id="{B13996C9-3DA1-4A98-9F7C-6663B193AB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AD481A15-182B-4EEB-83E6-50274FCE9A3A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pic>
        <p:nvPicPr>
          <p:cNvPr id="60421" name="Picture 2">
            <a:extLst>
              <a:ext uri="{FF2B5EF4-FFF2-40B4-BE49-F238E27FC236}">
                <a16:creationId xmlns:a16="http://schemas.microsoft.com/office/drawing/2014/main" id="{A13973F6-10FF-4D99-BA1A-CD9774269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1" y="2857500"/>
            <a:ext cx="4283075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581318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>
            <a:extLst>
              <a:ext uri="{FF2B5EF4-FFF2-40B4-BE49-F238E27FC236}">
                <a16:creationId xmlns:a16="http://schemas.microsoft.com/office/drawing/2014/main" id="{E3F5FD0F-7A15-4838-BA57-F251807B31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Discussion Activity</a:t>
            </a:r>
          </a:p>
        </p:txBody>
      </p:sp>
      <p:sp>
        <p:nvSpPr>
          <p:cNvPr id="44035" name="Content Placeholder 2">
            <a:extLst>
              <a:ext uri="{FF2B5EF4-FFF2-40B4-BE49-F238E27FC236}">
                <a16:creationId xmlns:a16="http://schemas.microsoft.com/office/drawing/2014/main" id="{24D98AB7-32FE-4449-A5B6-C7F1EE47705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400"/>
              <a:t>Best Practice guidelines for NGN – how does a new country join?</a:t>
            </a:r>
          </a:p>
          <a:p>
            <a:pPr lvl="1"/>
            <a:r>
              <a:rPr lang="en-US" altLang="en-US" sz="2000"/>
              <a:t>In attendance,15/80 were not represented by at NGN group</a:t>
            </a:r>
          </a:p>
          <a:p>
            <a:pPr lvl="1"/>
            <a:r>
              <a:rPr lang="en-US" altLang="en-US" sz="2000"/>
              <a:t>Australia provides universities free membership; mentoring for NGN to soon-to-be-graduates</a:t>
            </a:r>
          </a:p>
          <a:p>
            <a:pPr lvl="1"/>
            <a:r>
              <a:rPr lang="en-US" altLang="en-US" sz="2000"/>
              <a:t>NGN International newsletter</a:t>
            </a:r>
          </a:p>
          <a:p>
            <a:r>
              <a:rPr lang="en-US" altLang="en-US" sz="2400"/>
              <a:t>Formal network to find technical connection</a:t>
            </a:r>
          </a:p>
          <a:p>
            <a:pPr lvl="1"/>
            <a:r>
              <a:rPr lang="en-US" altLang="en-US" sz="2000"/>
              <a:t>Forum online to collaborate and connect</a:t>
            </a:r>
          </a:p>
          <a:p>
            <a:r>
              <a:rPr lang="en-US" altLang="en-US" sz="2400"/>
              <a:t>Non-technical/project management/other discussion in CIGRE</a:t>
            </a:r>
          </a:p>
          <a:p>
            <a:endParaRPr lang="en-US" altLang="en-US" sz="2400"/>
          </a:p>
        </p:txBody>
      </p:sp>
      <p:sp>
        <p:nvSpPr>
          <p:cNvPr id="44037" name="Slide Number Placeholder 4">
            <a:extLst>
              <a:ext uri="{FF2B5EF4-FFF2-40B4-BE49-F238E27FC236}">
                <a16:creationId xmlns:a16="http://schemas.microsoft.com/office/drawing/2014/main" id="{29A2FABF-A489-4CDE-B08E-6BBAFEA9DC7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563B9127-EA15-4D79-A3D4-02B86889078F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753986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id="{7D748996-62B7-4C5D-A2DE-30C4BA111B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67621" y="260350"/>
            <a:ext cx="9457267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Discussion Activity (2)</a:t>
            </a:r>
          </a:p>
        </p:txBody>
      </p:sp>
      <p:sp>
        <p:nvSpPr>
          <p:cNvPr id="45059" name="Content Placeholder 2">
            <a:extLst>
              <a:ext uri="{FF2B5EF4-FFF2-40B4-BE49-F238E27FC236}">
                <a16:creationId xmlns:a16="http://schemas.microsoft.com/office/drawing/2014/main" id="{E0C69B2A-B3E5-489A-9A86-23924D92D5E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Mentoring: connecting CIGRE members with NGN</a:t>
            </a:r>
          </a:p>
          <a:p>
            <a:pPr lvl="1"/>
            <a:r>
              <a:rPr lang="en-US" altLang="en-US"/>
              <a:t>How to navigate CIGRE?</a:t>
            </a:r>
          </a:p>
          <a:p>
            <a:r>
              <a:rPr lang="en-US" altLang="en-US"/>
              <a:t>In-person: organize and advertise networking events (dinners, tours and socials), improve CIGRE website</a:t>
            </a:r>
          </a:p>
          <a:p>
            <a:r>
              <a:rPr lang="en-US" altLang="en-US"/>
              <a:t>Identifying and advertising all publication opportunities, promote students to participate</a:t>
            </a:r>
          </a:p>
          <a:p>
            <a:r>
              <a:rPr lang="en-US" altLang="en-US"/>
              <a:t>Improving CIGRE brand recognition</a:t>
            </a:r>
          </a:p>
        </p:txBody>
      </p:sp>
      <p:sp>
        <p:nvSpPr>
          <p:cNvPr id="45061" name="Slide Number Placeholder 4">
            <a:extLst>
              <a:ext uri="{FF2B5EF4-FFF2-40B4-BE49-F238E27FC236}">
                <a16:creationId xmlns:a16="http://schemas.microsoft.com/office/drawing/2014/main" id="{59C9364B-493C-4F9A-9652-7D6BC72DA1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B76261FA-1485-4A04-A3F3-8AE09004E933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83075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id="{2507E9DC-A4B3-498B-A0B8-B50AF997F5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dirty="0"/>
              <a:t>Discussion Activity (3)</a:t>
            </a:r>
          </a:p>
        </p:txBody>
      </p:sp>
      <p:sp>
        <p:nvSpPr>
          <p:cNvPr id="46083" name="Content Placeholder 2">
            <a:extLst>
              <a:ext uri="{FF2B5EF4-FFF2-40B4-BE49-F238E27FC236}">
                <a16:creationId xmlns:a16="http://schemas.microsoft.com/office/drawing/2014/main" id="{DC850216-643E-4D08-8BA8-FFBFA21D4DF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400"/>
              <a:t>Guide of how to join working groups and provide point-of-contact</a:t>
            </a:r>
          </a:p>
          <a:p>
            <a:pPr lvl="1"/>
            <a:r>
              <a:rPr lang="en-US" altLang="en-US" sz="2000"/>
              <a:t>South Africa and UK has this</a:t>
            </a:r>
          </a:p>
          <a:p>
            <a:r>
              <a:rPr lang="en-US" altLang="en-US" sz="2400"/>
              <a:t>Introducing NGN representation across CIGRE committees (steering), CIGRE technical committee; job shadowing</a:t>
            </a:r>
          </a:p>
          <a:p>
            <a:r>
              <a:rPr lang="en-US" altLang="en-US" sz="2400"/>
              <a:t>Regional NGN that represents multiple countries, such as smaller-geographical countries</a:t>
            </a:r>
          </a:p>
          <a:p>
            <a:pPr lvl="1"/>
            <a:r>
              <a:rPr lang="en-US" altLang="en-US" sz="2000"/>
              <a:t>Create contact list </a:t>
            </a:r>
          </a:p>
          <a:p>
            <a:r>
              <a:rPr lang="en-US" altLang="en-US" sz="2400"/>
              <a:t>Global/Regional representatives for steering and general contact</a:t>
            </a:r>
          </a:p>
        </p:txBody>
      </p:sp>
      <p:sp>
        <p:nvSpPr>
          <p:cNvPr id="46084" name="Footer Placeholder 3">
            <a:extLst>
              <a:ext uri="{FF2B5EF4-FFF2-40B4-BE49-F238E27FC236}">
                <a16:creationId xmlns:a16="http://schemas.microsoft.com/office/drawing/2014/main" id="{C0A32972-1C07-462C-9B2A-6FFDFAEC3CC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</a:rPr>
              <a:t>© </a:t>
            </a:r>
            <a:r>
              <a:rPr lang="fr-FR" altLang="en-US">
                <a:solidFill>
                  <a:srgbClr val="000000"/>
                </a:solidFill>
              </a:rPr>
              <a:t>CIGRE (UK) </a:t>
            </a:r>
          </a:p>
        </p:txBody>
      </p:sp>
      <p:sp>
        <p:nvSpPr>
          <p:cNvPr id="46085" name="Slide Number Placeholder 4">
            <a:extLst>
              <a:ext uri="{FF2B5EF4-FFF2-40B4-BE49-F238E27FC236}">
                <a16:creationId xmlns:a16="http://schemas.microsoft.com/office/drawing/2014/main" id="{261D5150-0D06-45C9-A824-259DF00110F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ABC00602-7ABF-4B2E-875A-C66DFF1518B7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353363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>
            <a:extLst>
              <a:ext uri="{FF2B5EF4-FFF2-40B4-BE49-F238E27FC236}">
                <a16:creationId xmlns:a16="http://schemas.microsoft.com/office/drawing/2014/main" id="{18D8A79F-FB0D-46DD-ADBB-105F7DFB965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2208213" y="1989139"/>
            <a:ext cx="7772400" cy="1800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br>
              <a:rPr lang="en-GB" altLang="en-US"/>
            </a:br>
            <a:endParaRPr lang="en-GB" altLang="en-US"/>
          </a:p>
        </p:txBody>
      </p:sp>
      <p:sp>
        <p:nvSpPr>
          <p:cNvPr id="47107" name="Subtitle 2">
            <a:extLst>
              <a:ext uri="{FF2B5EF4-FFF2-40B4-BE49-F238E27FC236}">
                <a16:creationId xmlns:a16="http://schemas.microsoft.com/office/drawing/2014/main" id="{85BE1534-1835-4F49-BD65-DDF7B087CF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640014" y="3355976"/>
            <a:ext cx="7056437" cy="1152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United States Next Generation Network </a:t>
            </a:r>
          </a:p>
        </p:txBody>
      </p:sp>
      <p:sp>
        <p:nvSpPr>
          <p:cNvPr id="47108" name="Slide Number Placeholder 4">
            <a:extLst>
              <a:ext uri="{FF2B5EF4-FFF2-40B4-BE49-F238E27FC236}">
                <a16:creationId xmlns:a16="http://schemas.microsoft.com/office/drawing/2014/main" id="{51458B98-75E1-48E6-B47D-C9D032F9F79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8543925" y="6454775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FF96412E-DBEB-422F-9398-D0F260EA035D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sp>
        <p:nvSpPr>
          <p:cNvPr id="47109" name="Subtitle 2">
            <a:extLst>
              <a:ext uri="{FF2B5EF4-FFF2-40B4-BE49-F238E27FC236}">
                <a16:creationId xmlns:a16="http://schemas.microsoft.com/office/drawing/2014/main" id="{9C4F238B-ED86-41A4-B36F-67CCF5E960FC}"/>
              </a:ext>
            </a:extLst>
          </p:cNvPr>
          <p:cNvSpPr txBox="1">
            <a:spLocks/>
          </p:cNvSpPr>
          <p:nvPr/>
        </p:nvSpPr>
        <p:spPr bwMode="auto">
          <a:xfrm>
            <a:off x="2135188" y="5084764"/>
            <a:ext cx="82089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</a:rPr>
              <a:t>Amanda Olson, Burns and McDonnell 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</a:rPr>
              <a:t>Jessica Lau, National Renewable Energy Laboratory (NREL)</a:t>
            </a:r>
          </a:p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altLang="en-US" sz="1800">
                <a:solidFill>
                  <a:srgbClr val="000000"/>
                </a:solidFill>
                <a:latin typeface="Arial" panose="020B0604020202020204" pitchFamily="34" charset="0"/>
              </a:rPr>
              <a:t>Josh Snodgrass, POWER Engineers </a:t>
            </a:r>
          </a:p>
        </p:txBody>
      </p:sp>
    </p:spTree>
    <p:extLst>
      <p:ext uri="{BB962C8B-B14F-4D97-AF65-F5344CB8AC3E}">
        <p14:creationId xmlns:p14="http://schemas.microsoft.com/office/powerpoint/2010/main" val="3804338114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>
            <a:extLst>
              <a:ext uri="{FF2B5EF4-FFF2-40B4-BE49-F238E27FC236}">
                <a16:creationId xmlns:a16="http://schemas.microsoft.com/office/drawing/2014/main" id="{72FD65EE-03B0-4F1B-A7A0-066AB33EC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/>
              <a:t>USNC Next Generation Network Overview 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CC5A3F21-2AEF-4D66-9127-BC422CEBA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/>
              <a:t>Founded in 2012</a:t>
            </a:r>
          </a:p>
          <a:p>
            <a:pPr>
              <a:defRPr/>
            </a:pPr>
            <a:r>
              <a:rPr lang="en-GB" altLang="en-US" dirty="0"/>
              <a:t>To provide technical and interpersonal development opportunities </a:t>
            </a:r>
          </a:p>
          <a:p>
            <a:pPr>
              <a:defRPr/>
            </a:pPr>
            <a:r>
              <a:rPr lang="en-GB" altLang="en-US" dirty="0"/>
              <a:t>Over 100 Members </a:t>
            </a:r>
          </a:p>
          <a:p>
            <a:pPr lvl="1">
              <a:defRPr/>
            </a:pPr>
            <a:r>
              <a:rPr lang="en-GB" altLang="en-US" dirty="0"/>
              <a:t>Manufactures, Utilities, Consultants, Academy, Research Labs, and ISO/RTO  are all represented</a:t>
            </a:r>
          </a:p>
          <a:p>
            <a:pPr>
              <a:defRPr/>
            </a:pPr>
            <a:r>
              <a:rPr lang="en-GB" altLang="en-US" dirty="0"/>
              <a:t>NGN Executive Committee Monthly Meeting</a:t>
            </a:r>
          </a:p>
          <a:p>
            <a:pPr lvl="1">
              <a:defRPr/>
            </a:pPr>
            <a:r>
              <a:rPr lang="en-GB" altLang="en-US" dirty="0"/>
              <a:t>NGN Representative at USNC Executive Committee</a:t>
            </a:r>
          </a:p>
          <a:p>
            <a:pPr marL="457200" lvl="1" indent="0">
              <a:buNone/>
              <a:defRPr/>
            </a:pPr>
            <a:endParaRPr lang="en-GB" altLang="en-US" dirty="0"/>
          </a:p>
          <a:p>
            <a:pPr marL="457200" lvl="1" indent="0">
              <a:buNone/>
              <a:defRPr/>
            </a:pPr>
            <a:endParaRPr lang="en-GB" altLang="en-US" dirty="0"/>
          </a:p>
          <a:p>
            <a:pPr marL="457200" lvl="1" indent="0">
              <a:buNone/>
              <a:defRPr/>
            </a:pPr>
            <a:endParaRPr lang="en-GB" altLang="en-US" dirty="0"/>
          </a:p>
        </p:txBody>
      </p:sp>
      <p:sp>
        <p:nvSpPr>
          <p:cNvPr id="48132" name="Slide Number Placeholder 4">
            <a:extLst>
              <a:ext uri="{FF2B5EF4-FFF2-40B4-BE49-F238E27FC236}">
                <a16:creationId xmlns:a16="http://schemas.microsoft.com/office/drawing/2014/main" id="{C7EB86A1-9E66-4214-81C2-B393078301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7F8953A7-5D0C-4E15-B2BE-564084B41991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702255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>
            <a:extLst>
              <a:ext uri="{FF2B5EF4-FFF2-40B4-BE49-F238E27FC236}">
                <a16:creationId xmlns:a16="http://schemas.microsoft.com/office/drawing/2014/main" id="{16D14B83-BD82-4081-91BA-216A0369B4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 USNC NGN Activities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:a16="http://schemas.microsoft.com/office/drawing/2014/main" id="{5A72F8E4-D0C7-456A-9606-9A9A167577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In-person Participation </a:t>
            </a:r>
          </a:p>
          <a:p>
            <a:pPr lvl="1"/>
            <a:r>
              <a:rPr lang="en-US" altLang="en-US"/>
              <a:t>Annual USNC Grid of the Future Symposium </a:t>
            </a:r>
          </a:p>
          <a:p>
            <a:pPr lvl="1"/>
            <a:r>
              <a:rPr lang="en-US" altLang="en-US"/>
              <a:t>IEEE or other industry conferences</a:t>
            </a:r>
          </a:p>
          <a:p>
            <a:r>
              <a:rPr lang="en-US" altLang="en-US"/>
              <a:t>Remote Participation</a:t>
            </a:r>
          </a:p>
          <a:p>
            <a:pPr lvl="1"/>
            <a:r>
              <a:rPr lang="en-US" altLang="en-US"/>
              <a:t>Webinars</a:t>
            </a:r>
          </a:p>
          <a:p>
            <a:pPr lvl="1"/>
            <a:r>
              <a:rPr lang="en-US" altLang="en-US"/>
              <a:t>Executive meetings</a:t>
            </a:r>
          </a:p>
          <a:p>
            <a:pPr lvl="1"/>
            <a:r>
              <a:rPr lang="en-US" altLang="en-US"/>
              <a:t>Working Groups</a:t>
            </a:r>
          </a:p>
        </p:txBody>
      </p:sp>
      <p:sp>
        <p:nvSpPr>
          <p:cNvPr id="49156" name="Slide Number Placeholder 4">
            <a:extLst>
              <a:ext uri="{FF2B5EF4-FFF2-40B4-BE49-F238E27FC236}">
                <a16:creationId xmlns:a16="http://schemas.microsoft.com/office/drawing/2014/main" id="{9A2C74BE-5CCC-4055-AC4E-FC1EAF9C25F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943086B2-6728-4BCA-89DD-1F0BD9795E69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602462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id="{10E6B8A6-EB7F-4D23-872F-1923A4D51E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2800"/>
              <a:t>USNC Grid of The Future (GOTF) Symposium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5957C-8F16-4A31-BB00-B641803DFB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Grid of the Future Symposium </a:t>
            </a:r>
          </a:p>
          <a:p>
            <a:pPr lvl="1">
              <a:defRPr/>
            </a:pPr>
            <a:r>
              <a:rPr lang="en-US" dirty="0"/>
              <a:t>Yearly Main Event for USNC </a:t>
            </a:r>
          </a:p>
          <a:p>
            <a:pPr lvl="1">
              <a:defRPr/>
            </a:pPr>
            <a:r>
              <a:rPr lang="en-US" dirty="0"/>
              <a:t>Average Attendance Rate ~300 </a:t>
            </a:r>
          </a:p>
          <a:p>
            <a:pPr lvl="1">
              <a:defRPr/>
            </a:pPr>
            <a:r>
              <a:rPr lang="en-US" dirty="0"/>
              <a:t>Roughly 75-100 Identify as NGN </a:t>
            </a: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marL="457200" lvl="1" indent="0">
              <a:buNone/>
              <a:defRPr/>
            </a:pPr>
            <a:endParaRPr lang="en-US" dirty="0"/>
          </a:p>
          <a:p>
            <a:pPr marL="57150" indent="0">
              <a:buNone/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  <p:sp>
        <p:nvSpPr>
          <p:cNvPr id="50180" name="Slide Number Placeholder 4">
            <a:extLst>
              <a:ext uri="{FF2B5EF4-FFF2-40B4-BE49-F238E27FC236}">
                <a16:creationId xmlns:a16="http://schemas.microsoft.com/office/drawing/2014/main" id="{71870DB9-6FFE-4443-9102-387EF827A7F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B5BAD120-72F3-4DE4-8662-816CB7BBCFD8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  <p:pic>
        <p:nvPicPr>
          <p:cNvPr id="50181" name="Picture 3">
            <a:extLst>
              <a:ext uri="{FF2B5EF4-FFF2-40B4-BE49-F238E27FC236}">
                <a16:creationId xmlns:a16="http://schemas.microsoft.com/office/drawing/2014/main" id="{7BA3806C-5348-4E67-8217-A27E8FED6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9"/>
          <a:stretch>
            <a:fillRect/>
          </a:stretch>
        </p:blipFill>
        <p:spPr bwMode="auto">
          <a:xfrm>
            <a:off x="5664200" y="3841750"/>
            <a:ext cx="4572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277198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id="{79CA7F62-8DE5-43EC-97F2-B64C4DDAE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 </a:t>
            </a:r>
            <a:r>
              <a:rPr lang="en-US" altLang="en-US" sz="2800"/>
              <a:t>USNC GOTF </a:t>
            </a:r>
            <a:br>
              <a:rPr lang="en-US" altLang="en-US" sz="2800"/>
            </a:br>
            <a:r>
              <a:rPr lang="en-US" altLang="en-US" sz="2800"/>
              <a:t>NGN Tutorial </a:t>
            </a:r>
          </a:p>
        </p:txBody>
      </p:sp>
      <p:sp>
        <p:nvSpPr>
          <p:cNvPr id="51203" name="Content Placeholder 2">
            <a:extLst>
              <a:ext uri="{FF2B5EF4-FFF2-40B4-BE49-F238E27FC236}">
                <a16:creationId xmlns:a16="http://schemas.microsoft.com/office/drawing/2014/main" id="{4CA90243-3090-464B-BD41-B761ABB642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Tutorials </a:t>
            </a:r>
          </a:p>
          <a:p>
            <a:pPr lvl="1"/>
            <a:r>
              <a:rPr lang="en-US" altLang="en-US"/>
              <a:t>Usually First Event at Grid of Future</a:t>
            </a:r>
          </a:p>
          <a:p>
            <a:pPr lvl="1"/>
            <a:r>
              <a:rPr lang="en-US" altLang="en-US"/>
              <a:t>Technical or Interpersonal development </a:t>
            </a:r>
          </a:p>
          <a:p>
            <a:r>
              <a:rPr lang="en-US" altLang="en-US"/>
              <a:t>Past Topics Include</a:t>
            </a:r>
          </a:p>
          <a:p>
            <a:pPr lvl="1"/>
            <a:r>
              <a:rPr lang="en-US" altLang="en-US"/>
              <a:t>Hosting Capacity Studies</a:t>
            </a:r>
          </a:p>
          <a:p>
            <a:pPr lvl="1"/>
            <a:r>
              <a:rPr lang="en-US" altLang="en-US"/>
              <a:t>Leadership </a:t>
            </a:r>
          </a:p>
          <a:p>
            <a:pPr lvl="1"/>
            <a:r>
              <a:rPr lang="en-US" altLang="en-US"/>
              <a:t>Microgrids Analysis 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</p:txBody>
      </p:sp>
      <p:sp>
        <p:nvSpPr>
          <p:cNvPr id="51204" name="Slide Number Placeholder 4">
            <a:extLst>
              <a:ext uri="{FF2B5EF4-FFF2-40B4-BE49-F238E27FC236}">
                <a16:creationId xmlns:a16="http://schemas.microsoft.com/office/drawing/2014/main" id="{62F93E8D-0059-4696-8E8E-08F92D1A292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 Unicode MS"/>
                <a:ea typeface="MS PGothic" panose="020B0600070205080204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en-US">
                <a:solidFill>
                  <a:srgbClr val="000000"/>
                </a:solidFill>
              </a:rPr>
              <a:t>Slide </a:t>
            </a:r>
            <a:fld id="{5F6361DD-F428-48D9-AE21-4560AE755602}" type="slidenum">
              <a:rPr lang="fr-FR" alt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fr-FR" altLang="en-US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680134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Fond_Cigre">
  <a:themeElements>
    <a:clrScheme name="Fond_Cigr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Fond_Cig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Unicode MS" pitchFamily="34" charset="-128"/>
          </a:defRPr>
        </a:defPPr>
      </a:lstStyle>
    </a:lnDef>
  </a:objectDefaults>
  <a:extraClrSchemeLst>
    <a:extraClrScheme>
      <a:clrScheme name="Fond_Cigr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nd_Cig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nd_Cigr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nd_Cigr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nd_Cigr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nd_Cigr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nd_Cigr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683</Words>
  <Application>Microsoft Office PowerPoint</Application>
  <PresentationFormat>Widescreen</PresentationFormat>
  <Paragraphs>145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MS PGothic</vt:lpstr>
      <vt:lpstr>Arial</vt:lpstr>
      <vt:lpstr>Arial Unicode MS</vt:lpstr>
      <vt:lpstr>Browallia New</vt:lpstr>
      <vt:lpstr>Times New Roman</vt:lpstr>
      <vt:lpstr>Fond_Cigre</vt:lpstr>
      <vt:lpstr>Photo Editor Photo</vt:lpstr>
      <vt:lpstr>What type of activities or support would you like CIGRE to provide?</vt:lpstr>
      <vt:lpstr>Discussion Activity</vt:lpstr>
      <vt:lpstr>Discussion Activity (2)</vt:lpstr>
      <vt:lpstr>Discussion Activity (3)</vt:lpstr>
      <vt:lpstr> </vt:lpstr>
      <vt:lpstr>USNC Next Generation Network Overview </vt:lpstr>
      <vt:lpstr> USNC NGN Activities</vt:lpstr>
      <vt:lpstr>USNC Grid of The Future (GOTF) Symposium </vt:lpstr>
      <vt:lpstr> USNC GOTF  NGN Tutorial </vt:lpstr>
      <vt:lpstr>USNC GOTF NGN Networking Dinner &amp; Breakfast</vt:lpstr>
      <vt:lpstr>USNC GOTF NGN Field Trip</vt:lpstr>
      <vt:lpstr>USNC GOTF NGN Paper Competition</vt:lpstr>
      <vt:lpstr>PowerPoint Presentation</vt:lpstr>
      <vt:lpstr>USNC NGN Webinars</vt:lpstr>
      <vt:lpstr>USNC NGN Technical Mentoring</vt:lpstr>
      <vt:lpstr>Challenges Faced by USNC NGN</vt:lpstr>
      <vt:lpstr>NGN International Collaboration</vt:lpstr>
      <vt:lpstr>Special 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type of activities or support would you like CIGRE to provide?</dc:title>
  <dc:creator>Snodgrass, Josh</dc:creator>
  <cp:lastModifiedBy>Snodgrass, Josh</cp:lastModifiedBy>
  <cp:revision>1</cp:revision>
  <dcterms:created xsi:type="dcterms:W3CDTF">2018-11-08T14:46:55Z</dcterms:created>
  <dcterms:modified xsi:type="dcterms:W3CDTF">2018-11-08T14:47:37Z</dcterms:modified>
</cp:coreProperties>
</file>