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61" r:id="rId3"/>
    <p:sldId id="262" r:id="rId4"/>
    <p:sldId id="263" r:id="rId5"/>
    <p:sldId id="264" r:id="rId6"/>
    <p:sldId id="265" r:id="rId7"/>
    <p:sldId id="266" r:id="rId8"/>
    <p:sldId id="268" r:id="rId9"/>
    <p:sldId id="270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0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5F2BFE7-BF0A-4CA1-8040-CC3E7BE19F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30D2D2-0A9B-461E-9287-EC274E5E88A1}" type="datetimeFigureOut">
              <a:rPr lang="fr-FR"/>
              <a:pPr>
                <a:defRPr/>
              </a:pPr>
              <a:t>08/11/2018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7E09BA8-0650-4B37-B39B-F49E43BFFD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65034E7-2F32-4EA0-AB6C-EAAABD7FD1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EB1F3-34A7-441C-A7C8-DB189ACCA329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46018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64CC146-DF76-4F6B-9339-066BCD8288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4F204-35D8-41B6-88CD-750A61A7056F}" type="datetimeFigureOut">
              <a:rPr lang="fr-FR"/>
              <a:pPr>
                <a:defRPr/>
              </a:pPr>
              <a:t>08/11/2018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CDCF0C0-182A-42DA-9579-CB4FCDE6BC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177E630-284B-4B6A-98E0-FE1B006454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4B039B-54BF-4E86-B15E-0E7D640A358C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60495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671A55C-DFC9-48F0-92D8-38B1D46439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9C308-DEB9-44E7-B8ED-27F457392B53}" type="datetimeFigureOut">
              <a:rPr lang="fr-FR"/>
              <a:pPr>
                <a:defRPr/>
              </a:pPr>
              <a:t>08/11/2018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BF0C4D2-0C30-4C27-877C-ADB086C804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2E01004-0CC1-4B95-AD51-4BF24A86D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81B02B-23E2-433B-A56D-1BB47FA74C88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62559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C51CBEE-03BD-4566-8BB4-49EB4AC6EA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5A7B55-8C7B-4931-8900-742924857D86}" type="datetimeFigureOut">
              <a:rPr lang="fr-FR"/>
              <a:pPr>
                <a:defRPr/>
              </a:pPr>
              <a:t>08/11/2018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9AB46F1-2B49-4750-8F75-AF0881A6C3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DCED692-A44C-4194-AE55-DA83C75485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E6710A-940A-4116-9ECF-7F9618777F89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671453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1FB4206-79E4-4FDD-AE09-33AAE305E8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6A4F0-EF59-4E08-A911-75C45DD367A7}" type="datetimeFigureOut">
              <a:rPr lang="fr-FR"/>
              <a:pPr>
                <a:defRPr/>
              </a:pPr>
              <a:t>08/11/2018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A503FE7-2864-4B34-A2F9-F50CDFC840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3348B18-59A0-4F43-A465-3715F25C2A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168867-A185-45E2-A188-A91C121F6140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3461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>
            <a:extLst>
              <a:ext uri="{FF2B5EF4-FFF2-40B4-BE49-F238E27FC236}">
                <a16:creationId xmlns:a16="http://schemas.microsoft.com/office/drawing/2014/main" id="{C5B16C24-DE71-4912-8916-177C8CFF2D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E589AC-6561-4FD9-A493-7EBE5830F9EB}" type="datetimeFigureOut">
              <a:rPr lang="fr-FR"/>
              <a:pPr>
                <a:defRPr/>
              </a:pPr>
              <a:t>08/11/2018</a:t>
            </a:fld>
            <a:endParaRPr lang="fr-FR"/>
          </a:p>
        </p:txBody>
      </p: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id="{0D5EFA3A-771C-4994-AD4E-C356F2570D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5F8F1953-FA3A-4445-A3B6-AE009BE26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BBC4B7-F54F-4BC5-9428-07DFA9F76D8C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9643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>
            <a:extLst>
              <a:ext uri="{FF2B5EF4-FFF2-40B4-BE49-F238E27FC236}">
                <a16:creationId xmlns:a16="http://schemas.microsoft.com/office/drawing/2014/main" id="{21A20BC4-3CFC-4B6A-A430-B2C0A3DE1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6578BD-37BD-4AAC-B0F2-2418E499DDEE}" type="datetimeFigureOut">
              <a:rPr lang="fr-FR"/>
              <a:pPr>
                <a:defRPr/>
              </a:pPr>
              <a:t>08/11/2018</a:t>
            </a:fld>
            <a:endParaRPr lang="fr-FR"/>
          </a:p>
        </p:txBody>
      </p:sp>
      <p:sp>
        <p:nvSpPr>
          <p:cNvPr id="8" name="Espace réservé du pied de page 4">
            <a:extLst>
              <a:ext uri="{FF2B5EF4-FFF2-40B4-BE49-F238E27FC236}">
                <a16:creationId xmlns:a16="http://schemas.microsoft.com/office/drawing/2014/main" id="{55C243A4-9E21-4EC4-B714-99D5E73CEC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>
            <a:extLst>
              <a:ext uri="{FF2B5EF4-FFF2-40B4-BE49-F238E27FC236}">
                <a16:creationId xmlns:a16="http://schemas.microsoft.com/office/drawing/2014/main" id="{12426EEB-1CB4-4E50-A884-4F929FC43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62DC85-C0BA-4E4E-AFC2-04D657F27435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182570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e la date 3">
            <a:extLst>
              <a:ext uri="{FF2B5EF4-FFF2-40B4-BE49-F238E27FC236}">
                <a16:creationId xmlns:a16="http://schemas.microsoft.com/office/drawing/2014/main" id="{8F1DED95-9D1E-40C8-83C7-A3044F1CB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0A6B78-2E45-46F0-838A-BD5C207ADBB8}" type="datetimeFigureOut">
              <a:rPr lang="fr-FR"/>
              <a:pPr>
                <a:defRPr/>
              </a:pPr>
              <a:t>08/11/2018</a:t>
            </a:fld>
            <a:endParaRPr lang="fr-FR"/>
          </a:p>
        </p:txBody>
      </p:sp>
      <p:sp>
        <p:nvSpPr>
          <p:cNvPr id="4" name="Espace réservé du pied de page 4">
            <a:extLst>
              <a:ext uri="{FF2B5EF4-FFF2-40B4-BE49-F238E27FC236}">
                <a16:creationId xmlns:a16="http://schemas.microsoft.com/office/drawing/2014/main" id="{D2AEEF20-634D-4DD9-9D05-7B0CC34B48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>
            <a:extLst>
              <a:ext uri="{FF2B5EF4-FFF2-40B4-BE49-F238E27FC236}">
                <a16:creationId xmlns:a16="http://schemas.microsoft.com/office/drawing/2014/main" id="{46E4802A-521C-42DD-AC75-F23174067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4D3DC5-6F3B-45D6-925B-4E8A4FA262B8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348391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>
            <a:extLst>
              <a:ext uri="{FF2B5EF4-FFF2-40B4-BE49-F238E27FC236}">
                <a16:creationId xmlns:a16="http://schemas.microsoft.com/office/drawing/2014/main" id="{D5E5A6CE-48FE-42F2-97DE-600704CF56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C5D5AB-7BB0-4018-94C5-E6A3DF76897C}" type="datetimeFigureOut">
              <a:rPr lang="fr-FR"/>
              <a:pPr>
                <a:defRPr/>
              </a:pPr>
              <a:t>08/11/2018</a:t>
            </a:fld>
            <a:endParaRPr lang="fr-FR"/>
          </a:p>
        </p:txBody>
      </p:sp>
      <p:sp>
        <p:nvSpPr>
          <p:cNvPr id="3" name="Espace réservé du pied de page 4">
            <a:extLst>
              <a:ext uri="{FF2B5EF4-FFF2-40B4-BE49-F238E27FC236}">
                <a16:creationId xmlns:a16="http://schemas.microsoft.com/office/drawing/2014/main" id="{9C6950FC-E62C-4A4A-A912-CAE56D16DD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>
            <a:extLst>
              <a:ext uri="{FF2B5EF4-FFF2-40B4-BE49-F238E27FC236}">
                <a16:creationId xmlns:a16="http://schemas.microsoft.com/office/drawing/2014/main" id="{E690390E-1A58-4822-9812-62337A41B0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4D89EA-A357-46E4-A6B4-4F9AC7993E1B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30907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3">
            <a:extLst>
              <a:ext uri="{FF2B5EF4-FFF2-40B4-BE49-F238E27FC236}">
                <a16:creationId xmlns:a16="http://schemas.microsoft.com/office/drawing/2014/main" id="{16AD683B-4384-499F-A144-557FE0B32C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7381F-703A-4287-8516-E44552356994}" type="datetimeFigureOut">
              <a:rPr lang="fr-FR"/>
              <a:pPr>
                <a:defRPr/>
              </a:pPr>
              <a:t>08/11/2018</a:t>
            </a:fld>
            <a:endParaRPr lang="fr-FR"/>
          </a:p>
        </p:txBody>
      </p: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id="{17F6E1BB-1BCC-4E80-ABD9-18030CD88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86C9F3C9-A884-4A18-B8F3-2FB60D5035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C0BCE-4067-47BE-84E1-DD42096C9E79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05738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1">
            <a:extLst>
              <a:ext uri="{FF2B5EF4-FFF2-40B4-BE49-F238E27FC236}">
                <a16:creationId xmlns:a16="http://schemas.microsoft.com/office/drawing/2014/main" id="{4B3A1858-FE57-499C-8797-7774C3F918B4}"/>
              </a:ext>
            </a:extLst>
          </p:cNvPr>
          <p:cNvPicPr preferRelativeResize="0"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1517" y="809625"/>
            <a:ext cx="5215467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e la date 4">
            <a:extLst>
              <a:ext uri="{FF2B5EF4-FFF2-40B4-BE49-F238E27FC236}">
                <a16:creationId xmlns:a16="http://schemas.microsoft.com/office/drawing/2014/main" id="{1566E7FD-DDC2-4D86-B77C-C88351DA6B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32E1C6-4332-40EE-A8BD-ED7AF4FB2227}" type="datetimeFigureOut">
              <a:rPr lang="fr-FR"/>
              <a:pPr>
                <a:defRPr/>
              </a:pPr>
              <a:t>08/11/2018</a:t>
            </a:fld>
            <a:endParaRPr lang="fr-FR"/>
          </a:p>
        </p:txBody>
      </p:sp>
      <p:sp>
        <p:nvSpPr>
          <p:cNvPr id="7" name="Espace réservé du pied de page 5">
            <a:extLst>
              <a:ext uri="{FF2B5EF4-FFF2-40B4-BE49-F238E27FC236}">
                <a16:creationId xmlns:a16="http://schemas.microsoft.com/office/drawing/2014/main" id="{C334FA54-0AEA-4AD3-9617-CF37BB1154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Espace réservé du numéro de diapositive 6">
            <a:extLst>
              <a:ext uri="{FF2B5EF4-FFF2-40B4-BE49-F238E27FC236}">
                <a16:creationId xmlns:a16="http://schemas.microsoft.com/office/drawing/2014/main" id="{5E886844-4893-4C76-8325-75F0160C61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AE88B6-DDAC-4E21-B578-54B49CF9853C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5252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Espace réservé du titre 1">
            <a:extLst>
              <a:ext uri="{FF2B5EF4-FFF2-40B4-BE49-F238E27FC236}">
                <a16:creationId xmlns:a16="http://schemas.microsoft.com/office/drawing/2014/main" id="{9BF8D9A1-D323-4CE1-A7B6-079BEC78E42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/>
              <a:t>Cliquez pour modifier le style du titre</a:t>
            </a:r>
          </a:p>
        </p:txBody>
      </p:sp>
      <p:sp>
        <p:nvSpPr>
          <p:cNvPr id="5123" name="Espace réservé du texte 2">
            <a:extLst>
              <a:ext uri="{FF2B5EF4-FFF2-40B4-BE49-F238E27FC236}">
                <a16:creationId xmlns:a16="http://schemas.microsoft.com/office/drawing/2014/main" id="{09D92CA9-3B09-47FA-85FA-DAFEC08839F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/>
              <a:t>Cliquez pour modifier les styles du texte du masque</a:t>
            </a:r>
          </a:p>
          <a:p>
            <a:pPr lvl="1"/>
            <a:r>
              <a:rPr lang="fr-FR" altLang="en-US"/>
              <a:t>Deuxième niveau</a:t>
            </a:r>
          </a:p>
          <a:p>
            <a:pPr lvl="2"/>
            <a:r>
              <a:rPr lang="fr-FR" altLang="en-US"/>
              <a:t>Troisième niveau</a:t>
            </a:r>
          </a:p>
          <a:p>
            <a:pPr lvl="3"/>
            <a:r>
              <a:rPr lang="fr-FR" altLang="en-US"/>
              <a:t>Quatrième niveau</a:t>
            </a:r>
          </a:p>
          <a:p>
            <a:pPr lvl="4"/>
            <a:r>
              <a:rPr lang="fr-FR" altLang="en-US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57E0F9D-29D4-4018-93AB-603AA7CFCE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55C9C07-A993-4875-B29B-B12C3664CF2F}" type="datetimeFigureOut">
              <a:rPr lang="fr-FR"/>
              <a:pPr>
                <a:defRPr/>
              </a:pPr>
              <a:t>08/11/2018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601B03C-7750-4CCA-95F0-AA07B28F0F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17A2F83-DB5F-4CE5-8D25-018FEF5EFA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18201B4-5769-43E6-B618-40BC81029F43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99346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hyperlink" Target="mailto:ym-showcase-2016@cigre-ngn-uk.org" TargetMode="Externa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 descr="Fotolia_35112614_L.jpg">
            <a:extLst>
              <a:ext uri="{FF2B5EF4-FFF2-40B4-BE49-F238E27FC236}">
                <a16:creationId xmlns:a16="http://schemas.microsoft.com/office/drawing/2014/main" id="{F2C7A704-9CC2-46FA-A8BE-BE61BC12E09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 l="35392" t="48287" b="35655"/>
          <a:stretch>
            <a:fillRect/>
          </a:stretch>
        </p:blipFill>
        <p:spPr>
          <a:xfrm rot="5400000">
            <a:off x="-1792932" y="3352428"/>
            <a:ext cx="6885384" cy="180528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pic>
        <p:nvPicPr>
          <p:cNvPr id="15" name="Image 14" descr="Fotolia_35112614_L.jpg">
            <a:extLst>
              <a:ext uri="{FF2B5EF4-FFF2-40B4-BE49-F238E27FC236}">
                <a16:creationId xmlns:a16="http://schemas.microsoft.com/office/drawing/2014/main" id="{058A6F44-E0B1-4F70-9DAB-9B46505AAF4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l="13954" t="53836" b="38629"/>
          <a:stretch>
            <a:fillRect/>
          </a:stretch>
        </p:blipFill>
        <p:spPr>
          <a:xfrm rot="10800000">
            <a:off x="1559496" y="6730695"/>
            <a:ext cx="9108504" cy="127305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pic>
        <p:nvPicPr>
          <p:cNvPr id="33796" name="Picture 8" descr="C:\Users\James.King\Documents\cigre\branding\CIGRE-UK-NGN-logo.gif">
            <a:extLst>
              <a:ext uri="{FF2B5EF4-FFF2-40B4-BE49-F238E27FC236}">
                <a16:creationId xmlns:a16="http://schemas.microsoft.com/office/drawing/2014/main" id="{28757EC1-9222-4EDE-B0B0-0DD549A18E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2126" y="276225"/>
            <a:ext cx="1736725" cy="115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87DF7F8F-C0C4-41CE-B727-CAE55499FC7A}"/>
              </a:ext>
            </a:extLst>
          </p:cNvPr>
          <p:cNvSpPr/>
          <p:nvPr/>
        </p:nvSpPr>
        <p:spPr>
          <a:xfrm>
            <a:off x="3287688" y="3429000"/>
            <a:ext cx="5760640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2400" b="1" cap="all" dirty="0" err="1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901C2F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cigre</a:t>
            </a:r>
            <a:r>
              <a:rPr lang="en-GB" sz="24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901C2F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2018 YM Forum</a:t>
            </a:r>
          </a:p>
          <a:p>
            <a:pPr algn="ctr">
              <a:defRPr/>
            </a:pPr>
            <a:endParaRPr lang="en-GB" sz="24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901C2F"/>
              </a:solidFill>
              <a:effectLst>
                <a:reflection blurRad="12700" stA="28000" endPos="45000" dist="1000" dir="5400000" sy="-100000" algn="bl" rotWithShape="0"/>
              </a:effectLst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en-GB" sz="24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901C2F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S</a:t>
            </a:r>
            <a:r>
              <a:rPr lang="en-GB" sz="2400" b="1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901C2F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tefie</a:t>
            </a:r>
            <a:r>
              <a:rPr lang="en-GB" sz="24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901C2F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C</a:t>
            </a:r>
            <a:r>
              <a:rPr lang="en-GB" sz="2400" b="1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901C2F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ray</a:t>
            </a:r>
            <a:endParaRPr lang="en-GB" sz="24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901C2F"/>
              </a:solidFill>
              <a:effectLst>
                <a:reflection blurRad="12700" stA="28000" endPos="45000" dist="1000" dir="5400000" sy="-100000" algn="bl" rotWithShape="0"/>
              </a:effectLst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en-GB" sz="24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901C2F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Q</a:t>
            </a:r>
            <a:r>
              <a:rPr lang="en-GB" sz="2400" b="1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901C2F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iteng</a:t>
            </a:r>
            <a:r>
              <a:rPr lang="en-GB" sz="24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901C2F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</a:t>
            </a:r>
            <a:r>
              <a:rPr lang="en-GB" sz="2400" b="1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901C2F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Hong</a:t>
            </a:r>
          </a:p>
          <a:p>
            <a:pPr algn="ctr">
              <a:defRPr/>
            </a:pPr>
            <a:endParaRPr lang="en-GB" sz="2400" b="1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901C2F"/>
              </a:solidFill>
              <a:effectLst>
                <a:reflection blurRad="12700" stA="28000" endPos="45000" dist="1000" dir="5400000" sy="-100000" algn="bl" rotWithShape="0"/>
              </a:effectLst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en-GB" sz="2400" b="1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901C2F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CIGRE UK Next Generation Network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6CA7068-D5E5-4A59-B48B-8915BC10FCB2}"/>
              </a:ext>
            </a:extLst>
          </p:cNvPr>
          <p:cNvSpPr/>
          <p:nvPr/>
        </p:nvSpPr>
        <p:spPr>
          <a:xfrm>
            <a:off x="2207568" y="1844825"/>
            <a:ext cx="792088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40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197924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CIGRE </a:t>
            </a:r>
            <a:r>
              <a:rPr lang="en-GB" sz="4000" b="1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197924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Global</a:t>
            </a:r>
            <a:r>
              <a:rPr lang="en-GB" sz="40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197924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Y</a:t>
            </a:r>
            <a:r>
              <a:rPr lang="en-GB" sz="4000" b="1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197924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oung</a:t>
            </a:r>
            <a:r>
              <a:rPr lang="en-GB" sz="40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197924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M</a:t>
            </a:r>
            <a:r>
              <a:rPr lang="en-GB" sz="4000" b="1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197924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ember</a:t>
            </a:r>
            <a:r>
              <a:rPr lang="en-GB" sz="40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197924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</a:t>
            </a:r>
            <a:r>
              <a:rPr lang="en-GB" sz="4000" b="1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197924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Showcase</a:t>
            </a:r>
          </a:p>
        </p:txBody>
      </p:sp>
    </p:spTree>
    <p:extLst>
      <p:ext uri="{BB962C8B-B14F-4D97-AF65-F5344CB8AC3E}">
        <p14:creationId xmlns:p14="http://schemas.microsoft.com/office/powerpoint/2010/main" val="28983452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492F07E5-C393-4014-8752-813A59EB0173}"/>
              </a:ext>
            </a:extLst>
          </p:cNvPr>
          <p:cNvSpPr/>
          <p:nvPr/>
        </p:nvSpPr>
        <p:spPr>
          <a:xfrm>
            <a:off x="1524001" y="782757"/>
            <a:ext cx="3148291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4000" b="1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901C2F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Overview</a:t>
            </a:r>
          </a:p>
        </p:txBody>
      </p:sp>
      <p:pic>
        <p:nvPicPr>
          <p:cNvPr id="14" name="Image 13" descr="Fotolia_35112614_L.jpg">
            <a:extLst>
              <a:ext uri="{FF2B5EF4-FFF2-40B4-BE49-F238E27FC236}">
                <a16:creationId xmlns:a16="http://schemas.microsoft.com/office/drawing/2014/main" id="{150B9579-995E-46CA-9FDF-897178EFA61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 l="35392" t="48287" b="35655"/>
          <a:stretch>
            <a:fillRect/>
          </a:stretch>
        </p:blipFill>
        <p:spPr>
          <a:xfrm rot="5400000">
            <a:off x="-2008956" y="3352428"/>
            <a:ext cx="6885384" cy="180528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pic>
        <p:nvPicPr>
          <p:cNvPr id="15" name="Image 14" descr="Fotolia_35112614_L.jpg">
            <a:extLst>
              <a:ext uri="{FF2B5EF4-FFF2-40B4-BE49-F238E27FC236}">
                <a16:creationId xmlns:a16="http://schemas.microsoft.com/office/drawing/2014/main" id="{FE785157-0210-4782-AC0B-1A3A6D0598BF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l="13954" t="53836" b="38629"/>
          <a:stretch>
            <a:fillRect/>
          </a:stretch>
        </p:blipFill>
        <p:spPr>
          <a:xfrm rot="10800000">
            <a:off x="1343472" y="6755059"/>
            <a:ext cx="9324528" cy="130324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pic>
        <p:nvPicPr>
          <p:cNvPr id="34821" name="Picture 8" descr="C:\Users\James.King\Documents\cigre\branding\CIGRE-UK-NGN-logo.gif">
            <a:extLst>
              <a:ext uri="{FF2B5EF4-FFF2-40B4-BE49-F238E27FC236}">
                <a16:creationId xmlns:a16="http://schemas.microsoft.com/office/drawing/2014/main" id="{87E35DAE-0ECB-4F55-A5DB-AE292262D6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3564" y="269875"/>
            <a:ext cx="1736725" cy="115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6D17CFF-E9E9-4118-A17D-6A1E9E89861C}"/>
              </a:ext>
            </a:extLst>
          </p:cNvPr>
          <p:cNvSpPr/>
          <p:nvPr/>
        </p:nvSpPr>
        <p:spPr>
          <a:xfrm>
            <a:off x="2279576" y="1837362"/>
            <a:ext cx="8136904" cy="446276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GB" sz="3200" b="1" dirty="0">
                <a:solidFill>
                  <a:srgbClr val="197924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Background of the Global YM Showcase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GB" sz="3200" b="1" dirty="0">
                <a:solidFill>
                  <a:srgbClr val="197924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Brief introduction of YM showcase 2016 and 2018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GB" sz="3200" b="1" dirty="0">
                <a:solidFill>
                  <a:srgbClr val="197924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How does it work?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GB" sz="3200" b="1" dirty="0">
                <a:solidFill>
                  <a:srgbClr val="197924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How to participate? </a:t>
            </a:r>
            <a:endParaRPr lang="en-GB" sz="32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197924"/>
              </a:solidFill>
              <a:effectLst>
                <a:reflection blurRad="12700" stA="28000" endPos="45000" dist="1000" dir="5400000" sy="-100000" algn="bl" rotWithShape="0"/>
              </a:effectLst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GB" sz="2800" b="1" dirty="0">
              <a:solidFill>
                <a:srgbClr val="197924"/>
              </a:solidFill>
              <a:latin typeface="Calibri"/>
              <a:ea typeface="MS PGothic" panose="020B0600070205080204" pitchFamily="34" charset="-128"/>
            </a:endParaRPr>
          </a:p>
          <a:p>
            <a:pPr>
              <a:spcAft>
                <a:spcPts val="600"/>
              </a:spcAft>
              <a:defRPr/>
            </a:pPr>
            <a:endParaRPr lang="en-GB" sz="2400" dirty="0">
              <a:solidFill>
                <a:srgbClr val="197924"/>
              </a:solidFill>
              <a:latin typeface="Calibri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060383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4FDD6FF5-346C-43CA-9EC0-8711E95D40B9}"/>
              </a:ext>
            </a:extLst>
          </p:cNvPr>
          <p:cNvSpPr/>
          <p:nvPr/>
        </p:nvSpPr>
        <p:spPr>
          <a:xfrm>
            <a:off x="1775520" y="492044"/>
            <a:ext cx="3456384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44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901C2F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B</a:t>
            </a:r>
            <a:r>
              <a:rPr lang="en-GB" sz="4400" b="1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901C2F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ackground</a:t>
            </a:r>
          </a:p>
        </p:txBody>
      </p:sp>
      <p:pic>
        <p:nvPicPr>
          <p:cNvPr id="14" name="Image 13" descr="Fotolia_35112614_L.jpg">
            <a:extLst>
              <a:ext uri="{FF2B5EF4-FFF2-40B4-BE49-F238E27FC236}">
                <a16:creationId xmlns:a16="http://schemas.microsoft.com/office/drawing/2014/main" id="{31B88406-7991-46B3-A386-8FFAD80AE96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 l="35392" t="48287" b="35655"/>
          <a:stretch>
            <a:fillRect/>
          </a:stretch>
        </p:blipFill>
        <p:spPr>
          <a:xfrm rot="5400000">
            <a:off x="-2008956" y="3352428"/>
            <a:ext cx="6885384" cy="180528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pic>
        <p:nvPicPr>
          <p:cNvPr id="15" name="Image 14" descr="Fotolia_35112614_L.jpg">
            <a:extLst>
              <a:ext uri="{FF2B5EF4-FFF2-40B4-BE49-F238E27FC236}">
                <a16:creationId xmlns:a16="http://schemas.microsoft.com/office/drawing/2014/main" id="{6AA93403-C7AC-41BF-8882-9478660B7FE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l="13954" t="53836" b="38629"/>
          <a:stretch>
            <a:fillRect/>
          </a:stretch>
        </p:blipFill>
        <p:spPr>
          <a:xfrm rot="10800000">
            <a:off x="1343472" y="6727676"/>
            <a:ext cx="9324528" cy="130324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pic>
        <p:nvPicPr>
          <p:cNvPr id="35845" name="Picture 8" descr="C:\Users\James.King\Documents\cigre\branding\CIGRE-UK-NGN-logo.gif">
            <a:extLst>
              <a:ext uri="{FF2B5EF4-FFF2-40B4-BE49-F238E27FC236}">
                <a16:creationId xmlns:a16="http://schemas.microsoft.com/office/drawing/2014/main" id="{9A36D785-1371-464D-A339-9AD6B4A419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3564" y="269875"/>
            <a:ext cx="1736725" cy="115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E785DDD-B53B-4EAC-88FD-C7D8E88A8933}"/>
              </a:ext>
            </a:extLst>
          </p:cNvPr>
          <p:cNvSpPr/>
          <p:nvPr/>
        </p:nvSpPr>
        <p:spPr>
          <a:xfrm>
            <a:off x="1408113" y="1628775"/>
            <a:ext cx="9288463" cy="64023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914400" lvl="1" indent="-45720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GB" sz="2800" b="1" dirty="0">
                <a:solidFill>
                  <a:srgbClr val="197924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Initially proposed by CIGRE UK NGN with support from a number of other YM groups in 2015</a:t>
            </a:r>
          </a:p>
          <a:p>
            <a:pPr marL="914400" lvl="1" indent="-45720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GB" sz="2800" b="1" dirty="0">
                <a:solidFill>
                  <a:srgbClr val="197924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Approved by CIGRE Central Office with the first showcase successfully held in CIGRE Paris Session 2016</a:t>
            </a:r>
          </a:p>
          <a:p>
            <a:pPr marL="914400" lvl="1" indent="-45720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GB" sz="2800" b="1" dirty="0">
                <a:solidFill>
                  <a:srgbClr val="197924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CIGRE Paris Session 2018 is the second time that YM showcase being held</a:t>
            </a:r>
          </a:p>
          <a:p>
            <a:pPr marL="914400" lvl="1" indent="-4572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GB" sz="2800" b="1" dirty="0">
              <a:solidFill>
                <a:srgbClr val="197924"/>
              </a:solidFill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914400" lvl="1" indent="-4572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GB" sz="2800" b="1" dirty="0">
              <a:solidFill>
                <a:srgbClr val="197924"/>
              </a:solidFill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914400" lvl="1" indent="-4572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GB" sz="2800" b="1" dirty="0">
              <a:solidFill>
                <a:srgbClr val="197924"/>
              </a:solidFill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GB" sz="2800" b="1" dirty="0">
              <a:solidFill>
                <a:srgbClr val="197924"/>
              </a:solidFill>
              <a:latin typeface="Calibri"/>
              <a:ea typeface="MS PGothic" panose="020B0600070205080204" pitchFamily="34" charset="-128"/>
            </a:endParaRPr>
          </a:p>
          <a:p>
            <a:pPr>
              <a:spcAft>
                <a:spcPts val="600"/>
              </a:spcAft>
              <a:defRPr/>
            </a:pPr>
            <a:endParaRPr lang="en-GB" sz="2400" dirty="0">
              <a:solidFill>
                <a:srgbClr val="197924"/>
              </a:solidFill>
              <a:latin typeface="Calibri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24959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CADA9106-E020-453D-8539-BC8B2DC1CC6F}"/>
              </a:ext>
            </a:extLst>
          </p:cNvPr>
          <p:cNvSpPr/>
          <p:nvPr/>
        </p:nvSpPr>
        <p:spPr>
          <a:xfrm>
            <a:off x="1860778" y="463112"/>
            <a:ext cx="4678208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36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901C2F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B</a:t>
            </a:r>
            <a:r>
              <a:rPr lang="en-GB" sz="3600" b="1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901C2F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ackground (cont’d)</a:t>
            </a:r>
          </a:p>
        </p:txBody>
      </p:sp>
      <p:pic>
        <p:nvPicPr>
          <p:cNvPr id="14" name="Image 13" descr="Fotolia_35112614_L.jpg">
            <a:extLst>
              <a:ext uri="{FF2B5EF4-FFF2-40B4-BE49-F238E27FC236}">
                <a16:creationId xmlns:a16="http://schemas.microsoft.com/office/drawing/2014/main" id="{3E6D944B-5C49-4B81-ADFE-19F9BECE38C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 l="35392" t="48287" b="35655"/>
          <a:stretch>
            <a:fillRect/>
          </a:stretch>
        </p:blipFill>
        <p:spPr>
          <a:xfrm rot="5400000">
            <a:off x="-2008956" y="3352428"/>
            <a:ext cx="6885384" cy="180528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pic>
        <p:nvPicPr>
          <p:cNvPr id="15" name="Image 14" descr="Fotolia_35112614_L.jpg">
            <a:extLst>
              <a:ext uri="{FF2B5EF4-FFF2-40B4-BE49-F238E27FC236}">
                <a16:creationId xmlns:a16="http://schemas.microsoft.com/office/drawing/2014/main" id="{59A7B1CF-F1A3-4AEB-B2C5-C872CFA0E671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l="13954" t="53836" b="38629"/>
          <a:stretch>
            <a:fillRect/>
          </a:stretch>
        </p:blipFill>
        <p:spPr>
          <a:xfrm rot="10800000">
            <a:off x="1343472" y="6727676"/>
            <a:ext cx="9324528" cy="130324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pic>
        <p:nvPicPr>
          <p:cNvPr id="36869" name="Picture 8" descr="C:\Users\James.King\Documents\cigre\branding\CIGRE-UK-NGN-logo.gif">
            <a:extLst>
              <a:ext uri="{FF2B5EF4-FFF2-40B4-BE49-F238E27FC236}">
                <a16:creationId xmlns:a16="http://schemas.microsoft.com/office/drawing/2014/main" id="{D75C6C42-FB19-45E8-8D96-6854652CEF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3564" y="269875"/>
            <a:ext cx="1736725" cy="115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0F9CE0E-91BE-4CD5-82D3-65BC64D0A5B5}"/>
              </a:ext>
            </a:extLst>
          </p:cNvPr>
          <p:cNvSpPr/>
          <p:nvPr/>
        </p:nvSpPr>
        <p:spPr>
          <a:xfrm>
            <a:off x="1919289" y="1471614"/>
            <a:ext cx="8415337" cy="53863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1200"/>
              </a:spcAft>
              <a:defRPr/>
            </a:pPr>
            <a:r>
              <a:rPr lang="en-GB" sz="3200" b="1" dirty="0">
                <a:solidFill>
                  <a:srgbClr val="197924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Motivation of the YM showcase: </a:t>
            </a:r>
          </a:p>
          <a:p>
            <a:pPr marL="914400" lvl="1" indent="-45720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GB" sz="2800" dirty="0">
                <a:solidFill>
                  <a:srgbClr val="197924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Platform for young professionals to showcase their work – CIGRE Paris Sessions</a:t>
            </a:r>
          </a:p>
          <a:p>
            <a:pPr marL="914400" lvl="1" indent="-45720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GB" sz="2800" dirty="0">
                <a:solidFill>
                  <a:srgbClr val="197924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Networking opportunities for international YMs</a:t>
            </a:r>
          </a:p>
          <a:p>
            <a:pPr marL="914400" lvl="1" indent="-45720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GB" sz="2800" dirty="0">
                <a:solidFill>
                  <a:srgbClr val="197924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Enhancing collaboration </a:t>
            </a:r>
            <a:r>
              <a:rPr lang="en-GB" sz="2800" dirty="0" err="1">
                <a:solidFill>
                  <a:srgbClr val="197924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oamongst</a:t>
            </a:r>
            <a:r>
              <a:rPr lang="en-GB" sz="2800" dirty="0">
                <a:solidFill>
                  <a:srgbClr val="197924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international YM groups </a:t>
            </a:r>
          </a:p>
          <a:p>
            <a:pPr marL="914400" lvl="1" indent="-45720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GB" sz="2800" dirty="0">
                <a:solidFill>
                  <a:srgbClr val="197924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Driving sustainable CIGRE membership</a:t>
            </a:r>
          </a:p>
          <a:p>
            <a:pPr marL="914400" lvl="1" indent="-45720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GB" sz="3200" b="1" dirty="0">
              <a:solidFill>
                <a:srgbClr val="197924"/>
              </a:solidFill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GB" sz="2800" b="1" dirty="0">
              <a:solidFill>
                <a:srgbClr val="197924"/>
              </a:solidFill>
              <a:latin typeface="Calibri"/>
              <a:ea typeface="MS PGothic" panose="020B0600070205080204" pitchFamily="34" charset="-128"/>
            </a:endParaRPr>
          </a:p>
          <a:p>
            <a:pPr>
              <a:spcAft>
                <a:spcPts val="600"/>
              </a:spcAft>
              <a:defRPr/>
            </a:pPr>
            <a:endParaRPr lang="en-GB" sz="2400" dirty="0">
              <a:solidFill>
                <a:srgbClr val="197924"/>
              </a:solidFill>
              <a:latin typeface="Calibri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33218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3" descr="C:\Users\James.King\Documents\cigre\branding\CIGRE-UK-NGN-logo.gif">
            <a:extLst>
              <a:ext uri="{FF2B5EF4-FFF2-40B4-BE49-F238E27FC236}">
                <a16:creationId xmlns:a16="http://schemas.microsoft.com/office/drawing/2014/main" id="{A4AA6D6B-950A-4C56-817C-BB0942BDE8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0389" y="250825"/>
            <a:ext cx="1736725" cy="115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1" name="Picture 8">
            <a:extLst>
              <a:ext uri="{FF2B5EF4-FFF2-40B4-BE49-F238E27FC236}">
                <a16:creationId xmlns:a16="http://schemas.microsoft.com/office/drawing/2014/main" id="{EDA7A4E8-46F5-4CC8-BC3C-3FEF17AB71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7351" y="3806826"/>
            <a:ext cx="6270625" cy="29749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364BCA9A-0515-4A9D-B400-FFA51EB633AC}"/>
              </a:ext>
            </a:extLst>
          </p:cNvPr>
          <p:cNvSpPr/>
          <p:nvPr/>
        </p:nvSpPr>
        <p:spPr>
          <a:xfrm>
            <a:off x="1559496" y="566309"/>
            <a:ext cx="570619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901C2F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CIGRE YM Showcase 2016 </a:t>
            </a:r>
            <a:endParaRPr lang="en-GB" sz="3200" b="1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901C2F"/>
              </a:solidFill>
              <a:effectLst>
                <a:reflection blurRad="12700" stA="28000" endPos="45000" dist="1000" dir="5400000" sy="-100000" algn="bl" rotWithShape="0"/>
              </a:effectLst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36BAF8F-E148-4D2A-B078-591C8FBF043F}"/>
              </a:ext>
            </a:extLst>
          </p:cNvPr>
          <p:cNvSpPr/>
          <p:nvPr/>
        </p:nvSpPr>
        <p:spPr>
          <a:xfrm>
            <a:off x="1255712" y="1416050"/>
            <a:ext cx="9001126" cy="15382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914400" lvl="1" indent="-45720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GB" sz="2800" b="1" dirty="0">
                <a:solidFill>
                  <a:srgbClr val="FF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14</a:t>
            </a:r>
            <a:r>
              <a:rPr lang="en-GB" sz="2800" dirty="0">
                <a:solidFill>
                  <a:srgbClr val="197924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countries participated with </a:t>
            </a:r>
            <a:r>
              <a:rPr lang="en-GB" sz="2800" b="1" dirty="0">
                <a:solidFill>
                  <a:srgbClr val="FF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38</a:t>
            </a:r>
            <a:r>
              <a:rPr lang="en-GB" sz="2800" dirty="0">
                <a:solidFill>
                  <a:srgbClr val="197924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nominations</a:t>
            </a:r>
          </a:p>
          <a:p>
            <a:pPr marL="914400" lvl="1" indent="-45720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GB" sz="2800" b="1" dirty="0">
                <a:solidFill>
                  <a:srgbClr val="FF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22</a:t>
            </a:r>
            <a:r>
              <a:rPr lang="en-GB" sz="2800" dirty="0">
                <a:solidFill>
                  <a:srgbClr val="197924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YMs were eventually invited to present in CIGRE Paris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DB88AED-921C-4D48-9E3A-0822713CD535}"/>
              </a:ext>
            </a:extLst>
          </p:cNvPr>
          <p:cNvSpPr/>
          <p:nvPr/>
        </p:nvSpPr>
        <p:spPr>
          <a:xfrm>
            <a:off x="1255713" y="2852739"/>
            <a:ext cx="9144001" cy="954087"/>
          </a:xfrm>
          <a:prstGeom prst="rect">
            <a:avLst/>
          </a:prstGeom>
        </p:spPr>
        <p:txBody>
          <a:bodyPr>
            <a:spAutoFit/>
          </a:bodyPr>
          <a:lstStyle/>
          <a:p>
            <a:pPr marL="914400" lvl="1" indent="-45720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GB" sz="2800" dirty="0">
                <a:solidFill>
                  <a:srgbClr val="197924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Some nominations rejected due to duplication of session papers</a:t>
            </a:r>
            <a:endParaRPr lang="en-GB" sz="2400" dirty="0">
              <a:solidFill>
                <a:srgbClr val="197924"/>
              </a:solidFill>
              <a:latin typeface="Calibri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61547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3" descr="C:\Users\James.King\Documents\cigre\branding\CIGRE-UK-NGN-logo.gif">
            <a:extLst>
              <a:ext uri="{FF2B5EF4-FFF2-40B4-BE49-F238E27FC236}">
                <a16:creationId xmlns:a16="http://schemas.microsoft.com/office/drawing/2014/main" id="{9C10657C-9962-430D-BA5E-3B3537BFBC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0389" y="250825"/>
            <a:ext cx="1736725" cy="115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BD0CA04C-CE5C-4C53-80F7-781386EFCBFA}"/>
              </a:ext>
            </a:extLst>
          </p:cNvPr>
          <p:cNvSpPr/>
          <p:nvPr/>
        </p:nvSpPr>
        <p:spPr>
          <a:xfrm>
            <a:off x="1559496" y="566309"/>
            <a:ext cx="570619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901C2F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CIGRE YM Showcase 2018 </a:t>
            </a:r>
            <a:endParaRPr lang="en-GB" sz="3200" b="1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901C2F"/>
              </a:solidFill>
              <a:effectLst>
                <a:reflection blurRad="12700" stA="28000" endPos="45000" dist="1000" dir="5400000" sy="-100000" algn="bl" rotWithShape="0"/>
              </a:effectLst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1233275-F252-4D24-AE8F-39109C71B849}"/>
              </a:ext>
            </a:extLst>
          </p:cNvPr>
          <p:cNvSpPr/>
          <p:nvPr/>
        </p:nvSpPr>
        <p:spPr>
          <a:xfrm>
            <a:off x="1255712" y="1416051"/>
            <a:ext cx="9001126" cy="11080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914400" lvl="1" indent="-45720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GB" sz="2800" b="1" dirty="0">
                <a:solidFill>
                  <a:srgbClr val="FF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21</a:t>
            </a:r>
            <a:r>
              <a:rPr lang="en-GB" sz="2800" dirty="0">
                <a:solidFill>
                  <a:srgbClr val="197924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countries participated with </a:t>
            </a:r>
            <a:r>
              <a:rPr lang="en-GB" sz="2800" b="1" dirty="0">
                <a:solidFill>
                  <a:srgbClr val="FF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52 </a:t>
            </a:r>
            <a:r>
              <a:rPr lang="en-GB" sz="2800" dirty="0">
                <a:solidFill>
                  <a:srgbClr val="197924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nominations</a:t>
            </a:r>
          </a:p>
          <a:p>
            <a:pPr marL="914400" lvl="1" indent="-45720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GB" sz="2800" b="1" dirty="0">
                <a:solidFill>
                  <a:srgbClr val="FF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31</a:t>
            </a:r>
            <a:r>
              <a:rPr lang="en-GB" sz="2800" dirty="0">
                <a:solidFill>
                  <a:srgbClr val="197924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YMs eventually invited to present here in Paris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846693F-F443-4BB0-B0C1-91D741A0E031}"/>
              </a:ext>
            </a:extLst>
          </p:cNvPr>
          <p:cNvSpPr/>
          <p:nvPr/>
        </p:nvSpPr>
        <p:spPr>
          <a:xfrm>
            <a:off x="1255713" y="2541589"/>
            <a:ext cx="9144001" cy="954087"/>
          </a:xfrm>
          <a:prstGeom prst="rect">
            <a:avLst/>
          </a:prstGeom>
        </p:spPr>
        <p:txBody>
          <a:bodyPr>
            <a:spAutoFit/>
          </a:bodyPr>
          <a:lstStyle/>
          <a:p>
            <a:pPr marL="914400" lvl="1" indent="-45720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GB" sz="2800" dirty="0">
                <a:solidFill>
                  <a:srgbClr val="197924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Some SCs decided to include more than two slots for YMs (e.g. C4, C6, etc.)</a:t>
            </a:r>
            <a:endParaRPr lang="en-GB" sz="2400" dirty="0">
              <a:solidFill>
                <a:srgbClr val="197924"/>
              </a:solidFill>
              <a:latin typeface="Calibri"/>
              <a:ea typeface="MS PGothic" panose="020B0600070205080204" pitchFamily="34" charset="-128"/>
            </a:endParaRPr>
          </a:p>
        </p:txBody>
      </p:sp>
      <p:pic>
        <p:nvPicPr>
          <p:cNvPr id="38918" name="Picture 4">
            <a:extLst>
              <a:ext uri="{FF2B5EF4-FFF2-40B4-BE49-F238E27FC236}">
                <a16:creationId xmlns:a16="http://schemas.microsoft.com/office/drawing/2014/main" id="{874551FE-C755-48A4-B5EF-084890F237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5550" y="3590925"/>
            <a:ext cx="7100888" cy="3206750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0373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10">
            <a:extLst>
              <a:ext uri="{FF2B5EF4-FFF2-40B4-BE49-F238E27FC236}">
                <a16:creationId xmlns:a16="http://schemas.microsoft.com/office/drawing/2014/main" id="{7CDFF3C0-13C3-4F50-AC98-AFAA5C6C78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4364" y="1019175"/>
            <a:ext cx="3856037" cy="3589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67DAD79C-294C-4554-B2CA-3DB9076A9974}"/>
              </a:ext>
            </a:extLst>
          </p:cNvPr>
          <p:cNvSpPr/>
          <p:nvPr/>
        </p:nvSpPr>
        <p:spPr>
          <a:xfrm>
            <a:off x="1532829" y="327731"/>
            <a:ext cx="4678208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3600" b="1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901C2F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How does it work?</a:t>
            </a:r>
          </a:p>
        </p:txBody>
      </p:sp>
      <p:pic>
        <p:nvPicPr>
          <p:cNvPr id="14" name="Image 13" descr="Fotolia_35112614_L.jpg">
            <a:extLst>
              <a:ext uri="{FF2B5EF4-FFF2-40B4-BE49-F238E27FC236}">
                <a16:creationId xmlns:a16="http://schemas.microsoft.com/office/drawing/2014/main" id="{6E5EA304-0854-4899-AF9A-BF27130E1251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l="35392" t="48287" b="35655"/>
          <a:stretch>
            <a:fillRect/>
          </a:stretch>
        </p:blipFill>
        <p:spPr>
          <a:xfrm rot="5400000">
            <a:off x="-2008956" y="3352428"/>
            <a:ext cx="6885384" cy="180528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pic>
        <p:nvPicPr>
          <p:cNvPr id="15" name="Image 14" descr="Fotolia_35112614_L.jpg">
            <a:extLst>
              <a:ext uri="{FF2B5EF4-FFF2-40B4-BE49-F238E27FC236}">
                <a16:creationId xmlns:a16="http://schemas.microsoft.com/office/drawing/2014/main" id="{A94A99A8-CE55-4E82-8616-CD422FEE0E55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rcRect l="13954" t="53836" b="38629"/>
          <a:stretch>
            <a:fillRect/>
          </a:stretch>
        </p:blipFill>
        <p:spPr>
          <a:xfrm rot="10800000">
            <a:off x="1343472" y="6727676"/>
            <a:ext cx="9324528" cy="130324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pic>
        <p:nvPicPr>
          <p:cNvPr id="39942" name="Picture 8" descr="C:\Users\James.King\Documents\cigre\branding\CIGRE-UK-NGN-logo.gif">
            <a:extLst>
              <a:ext uri="{FF2B5EF4-FFF2-40B4-BE49-F238E27FC236}">
                <a16:creationId xmlns:a16="http://schemas.microsoft.com/office/drawing/2014/main" id="{579CB600-1E7E-45D3-A4A5-7ABDDA8210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3564" y="269875"/>
            <a:ext cx="1736725" cy="115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4368FCA-8E33-4AC0-8D11-5ADD140FCC25}"/>
              </a:ext>
            </a:extLst>
          </p:cNvPr>
          <p:cNvSpPr/>
          <p:nvPr/>
        </p:nvSpPr>
        <p:spPr>
          <a:xfrm>
            <a:off x="5519738" y="1293814"/>
            <a:ext cx="4786312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sz="2000" b="1" u="sng" dirty="0">
                <a:solidFill>
                  <a:srgbClr val="901C2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December - the year before Paris Session:</a:t>
            </a:r>
            <a:endParaRPr lang="en-GB" sz="2400" u="sng" dirty="0">
              <a:solidFill>
                <a:srgbClr val="197924"/>
              </a:solidFill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DE4E476-0D5B-427C-B0AA-1F72FB7F58D3}"/>
              </a:ext>
            </a:extLst>
          </p:cNvPr>
          <p:cNvSpPr txBox="1"/>
          <p:nvPr/>
        </p:nvSpPr>
        <p:spPr>
          <a:xfrm>
            <a:off x="4632326" y="2189163"/>
            <a:ext cx="1400175" cy="5842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600" dirty="0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Candidates without a NC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3975F58D-EF8F-4066-A047-A5A076A9FAA2}"/>
              </a:ext>
            </a:extLst>
          </p:cNvPr>
          <p:cNvCxnSpPr/>
          <p:nvPr/>
        </p:nvCxnSpPr>
        <p:spPr>
          <a:xfrm>
            <a:off x="4151314" y="2482850"/>
            <a:ext cx="503237" cy="0"/>
          </a:xfrm>
          <a:prstGeom prst="straightConnector1">
            <a:avLst/>
          </a:prstGeom>
          <a:ln w="41275">
            <a:solidFill>
              <a:srgbClr val="FFC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EB6B5951-1D56-4904-8FA2-8C443D3FE2F1}"/>
              </a:ext>
            </a:extLst>
          </p:cNvPr>
          <p:cNvSpPr/>
          <p:nvPr/>
        </p:nvSpPr>
        <p:spPr>
          <a:xfrm>
            <a:off x="5667376" y="3248025"/>
            <a:ext cx="4924425" cy="16319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800100" lvl="1" indent="-342900">
              <a:buFontTx/>
              <a:buChar char="-"/>
              <a:defRPr/>
            </a:pPr>
            <a:r>
              <a:rPr lang="en-GB" sz="2000" b="1" dirty="0">
                <a:solidFill>
                  <a:srgbClr val="197924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NCs submit up to 4 nominations</a:t>
            </a:r>
          </a:p>
          <a:p>
            <a:pPr marL="800100" lvl="1" indent="-342900">
              <a:buFontTx/>
              <a:buChar char="-"/>
              <a:defRPr/>
            </a:pPr>
            <a:r>
              <a:rPr lang="en-GB" sz="2000" b="1" dirty="0">
                <a:solidFill>
                  <a:srgbClr val="197924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SC chairs will review nominations </a:t>
            </a:r>
          </a:p>
          <a:p>
            <a:pPr marL="800100" lvl="1" indent="-342900">
              <a:buFontTx/>
              <a:buChar char="-"/>
              <a:defRPr/>
            </a:pPr>
            <a:r>
              <a:rPr lang="en-GB" sz="2000" b="1" dirty="0">
                <a:solidFill>
                  <a:srgbClr val="197924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2 slots available for each SC</a:t>
            </a:r>
          </a:p>
          <a:p>
            <a:pPr marL="914400" lvl="1" indent="-45720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endParaRPr lang="en-GB" sz="2000" b="1" dirty="0">
              <a:solidFill>
                <a:srgbClr val="197924"/>
              </a:solidFill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A5817D2-7203-41F0-8947-BE8103022EDB}"/>
              </a:ext>
            </a:extLst>
          </p:cNvPr>
          <p:cNvSpPr/>
          <p:nvPr/>
        </p:nvSpPr>
        <p:spPr>
          <a:xfrm>
            <a:off x="1135063" y="4787901"/>
            <a:ext cx="4964113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lvl="1" algn="ctr">
              <a:spcAft>
                <a:spcPts val="1200"/>
              </a:spcAft>
              <a:defRPr/>
            </a:pPr>
            <a:r>
              <a:rPr lang="en-GB" sz="2000" b="1" dirty="0">
                <a:solidFill>
                  <a:srgbClr val="197924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Whole process coordinated by a YM showcase coordinator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6547A06-648E-42CB-9A61-B7EBCBA7F87A}"/>
              </a:ext>
            </a:extLst>
          </p:cNvPr>
          <p:cNvSpPr/>
          <p:nvPr/>
        </p:nvSpPr>
        <p:spPr>
          <a:xfrm>
            <a:off x="5843588" y="1935164"/>
            <a:ext cx="4775200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lvl="1">
              <a:defRPr/>
            </a:pPr>
            <a:r>
              <a:rPr lang="en-GB" sz="2000" b="1" dirty="0">
                <a:solidFill>
                  <a:srgbClr val="197924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Invitation will be sent to all National Committees (NCs)</a:t>
            </a:r>
            <a:endParaRPr lang="en-GB" sz="2400" dirty="0">
              <a:solidFill>
                <a:srgbClr val="197924"/>
              </a:solidFill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10D9BC7-E657-40E2-BAB4-C86D3D81EF25}"/>
              </a:ext>
            </a:extLst>
          </p:cNvPr>
          <p:cNvSpPr/>
          <p:nvPr/>
        </p:nvSpPr>
        <p:spPr>
          <a:xfrm>
            <a:off x="5519739" y="2833688"/>
            <a:ext cx="5108575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sz="2000" b="1" u="sng" dirty="0">
                <a:solidFill>
                  <a:srgbClr val="901C2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March (Paris Session year):</a:t>
            </a:r>
            <a:endParaRPr lang="en-GB" sz="2400" u="sng" dirty="0">
              <a:solidFill>
                <a:srgbClr val="197924"/>
              </a:solidFill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947E206-3AF5-4630-B776-FD515A3F9531}"/>
              </a:ext>
            </a:extLst>
          </p:cNvPr>
          <p:cNvSpPr/>
          <p:nvPr/>
        </p:nvSpPr>
        <p:spPr>
          <a:xfrm>
            <a:off x="5576888" y="4686300"/>
            <a:ext cx="4786312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sz="2000" b="1" u="sng" dirty="0">
                <a:solidFill>
                  <a:srgbClr val="901C2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April - (Paris Session year):</a:t>
            </a:r>
            <a:endParaRPr lang="en-GB" sz="2400" u="sng" dirty="0">
              <a:solidFill>
                <a:srgbClr val="197924"/>
              </a:solidFill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262BCC6-A601-4808-8769-B6B9A6ED3C41}"/>
              </a:ext>
            </a:extLst>
          </p:cNvPr>
          <p:cNvSpPr/>
          <p:nvPr/>
        </p:nvSpPr>
        <p:spPr>
          <a:xfrm>
            <a:off x="5689601" y="5059363"/>
            <a:ext cx="4581525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800100" lvl="1" indent="-342900">
              <a:buFontTx/>
              <a:buChar char="-"/>
              <a:defRPr/>
            </a:pPr>
            <a:r>
              <a:rPr lang="en-GB" sz="2000" b="1" dirty="0">
                <a:solidFill>
                  <a:srgbClr val="197924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SC chairs return decisions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DAE8B29-F226-4E05-B24A-DEC818EDF844}"/>
              </a:ext>
            </a:extLst>
          </p:cNvPr>
          <p:cNvSpPr/>
          <p:nvPr/>
        </p:nvSpPr>
        <p:spPr>
          <a:xfrm>
            <a:off x="5564188" y="5551488"/>
            <a:ext cx="4786312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sz="2000" b="1" u="sng" dirty="0">
                <a:solidFill>
                  <a:srgbClr val="901C2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August - (Paris Session year):</a:t>
            </a:r>
            <a:endParaRPr lang="en-GB" sz="2400" u="sng" dirty="0">
              <a:solidFill>
                <a:srgbClr val="197924"/>
              </a:solidFill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4C1E69F-F179-43AB-B175-3B8A3D675337}"/>
              </a:ext>
            </a:extLst>
          </p:cNvPr>
          <p:cNvSpPr/>
          <p:nvPr/>
        </p:nvSpPr>
        <p:spPr>
          <a:xfrm>
            <a:off x="5711826" y="6008688"/>
            <a:ext cx="4583113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800100" lvl="1" indent="-342900">
              <a:buFontTx/>
              <a:buChar char="-"/>
              <a:defRPr/>
            </a:pPr>
            <a:r>
              <a:rPr lang="en-GB" sz="2000" b="1" dirty="0">
                <a:solidFill>
                  <a:srgbClr val="197924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Present in SC Sessions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9E7902-430E-4259-9D2B-AF3D918BC09B}"/>
              </a:ext>
            </a:extLst>
          </p:cNvPr>
          <p:cNvSpPr txBox="1"/>
          <p:nvPr/>
        </p:nvSpPr>
        <p:spPr>
          <a:xfrm>
            <a:off x="1641475" y="5567364"/>
            <a:ext cx="4273550" cy="954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No formal paper required!</a:t>
            </a:r>
          </a:p>
        </p:txBody>
      </p:sp>
    </p:spTree>
    <p:extLst>
      <p:ext uri="{BB962C8B-B14F-4D97-AF65-F5344CB8AC3E}">
        <p14:creationId xmlns:p14="http://schemas.microsoft.com/office/powerpoint/2010/main" val="1536192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18" grpId="0"/>
      <p:bldP spid="19" grpId="0"/>
      <p:bldP spid="21" grpId="0"/>
      <p:bldP spid="24" grpId="0"/>
      <p:bldP spid="25" grpId="0"/>
      <p:bldP spid="27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D0425749-25DB-4951-9EC4-DE943846CD83}"/>
              </a:ext>
            </a:extLst>
          </p:cNvPr>
          <p:cNvSpPr/>
          <p:nvPr/>
        </p:nvSpPr>
        <p:spPr>
          <a:xfrm>
            <a:off x="1631504" y="548681"/>
            <a:ext cx="4678208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3600" b="1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901C2F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How to participate?</a:t>
            </a:r>
          </a:p>
        </p:txBody>
      </p:sp>
      <p:pic>
        <p:nvPicPr>
          <p:cNvPr id="14" name="Image 13" descr="Fotolia_35112614_L.jpg">
            <a:extLst>
              <a:ext uri="{FF2B5EF4-FFF2-40B4-BE49-F238E27FC236}">
                <a16:creationId xmlns:a16="http://schemas.microsoft.com/office/drawing/2014/main" id="{29CF9780-DF29-4ACA-8DC4-92620EB3E91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 l="35392" t="48287" b="35655"/>
          <a:stretch>
            <a:fillRect/>
          </a:stretch>
        </p:blipFill>
        <p:spPr>
          <a:xfrm rot="5400000">
            <a:off x="-2008956" y="3352428"/>
            <a:ext cx="6885384" cy="180528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pic>
        <p:nvPicPr>
          <p:cNvPr id="15" name="Image 14" descr="Fotolia_35112614_L.jpg">
            <a:extLst>
              <a:ext uri="{FF2B5EF4-FFF2-40B4-BE49-F238E27FC236}">
                <a16:creationId xmlns:a16="http://schemas.microsoft.com/office/drawing/2014/main" id="{8FD43F3C-8695-47E8-8191-935C0C94F0D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l="13954" t="53836" b="38629"/>
          <a:stretch>
            <a:fillRect/>
          </a:stretch>
        </p:blipFill>
        <p:spPr>
          <a:xfrm rot="10800000">
            <a:off x="1343472" y="6727676"/>
            <a:ext cx="9324528" cy="130324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pic>
        <p:nvPicPr>
          <p:cNvPr id="40965" name="Picture 8" descr="C:\Users\James.King\Documents\cigre\branding\CIGRE-UK-NGN-logo.gif">
            <a:extLst>
              <a:ext uri="{FF2B5EF4-FFF2-40B4-BE49-F238E27FC236}">
                <a16:creationId xmlns:a16="http://schemas.microsoft.com/office/drawing/2014/main" id="{1399A0A8-D22B-48D0-9452-CB122F7158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3564" y="269875"/>
            <a:ext cx="1736725" cy="115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99AEA29-6BF3-4193-B252-8304643DE975}"/>
              </a:ext>
            </a:extLst>
          </p:cNvPr>
          <p:cNvSpPr/>
          <p:nvPr/>
        </p:nvSpPr>
        <p:spPr>
          <a:xfrm>
            <a:off x="1343026" y="1585914"/>
            <a:ext cx="9217025" cy="28924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914400" lvl="1" indent="-45720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GB" sz="2800" b="1" dirty="0">
                <a:solidFill>
                  <a:srgbClr val="197924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Want to present your work in the next YM showcase?</a:t>
            </a:r>
          </a:p>
          <a:p>
            <a:pPr marL="1371600" lvl="2" indent="-45720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GB" sz="2400" b="1" dirty="0">
                <a:solidFill>
                  <a:srgbClr val="901C2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Watch out for calls before the end of next year (2019)</a:t>
            </a:r>
          </a:p>
          <a:p>
            <a:pPr marL="1371600" lvl="2" indent="-45720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GB" sz="2400" b="1" dirty="0">
                <a:solidFill>
                  <a:srgbClr val="901C2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Be in touch with your national committees</a:t>
            </a:r>
          </a:p>
          <a:p>
            <a:pPr marL="1371600" lvl="2" indent="-45720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GB" sz="2400" b="1" dirty="0">
                <a:solidFill>
                  <a:srgbClr val="901C2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Or email: </a:t>
            </a:r>
            <a:r>
              <a:rPr lang="en-GB" sz="2400" b="1" dirty="0">
                <a:solidFill>
                  <a:srgbClr val="901C2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  <a:hlinkClick r:id="rId5"/>
              </a:rPr>
              <a:t>ym-showcase-2018@cigre-ngn-uk.org</a:t>
            </a:r>
            <a:r>
              <a:rPr lang="en-GB" sz="2400" b="1" dirty="0">
                <a:solidFill>
                  <a:srgbClr val="901C2F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for more information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E3FC7F8-EA5C-4A27-B4F6-A7B66B3D0EA8}"/>
              </a:ext>
            </a:extLst>
          </p:cNvPr>
          <p:cNvSpPr/>
          <p:nvPr/>
        </p:nvSpPr>
        <p:spPr>
          <a:xfrm>
            <a:off x="1200150" y="4614864"/>
            <a:ext cx="8783638" cy="954087"/>
          </a:xfrm>
          <a:prstGeom prst="rect">
            <a:avLst/>
          </a:prstGeom>
        </p:spPr>
        <p:txBody>
          <a:bodyPr>
            <a:spAutoFit/>
          </a:bodyPr>
          <a:lstStyle/>
          <a:p>
            <a:pPr marL="914400" lvl="1" indent="-45720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GB" sz="2800" b="1" dirty="0">
                <a:solidFill>
                  <a:srgbClr val="197924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Volunteers are also welcome to support the organisation of the showcase</a:t>
            </a:r>
          </a:p>
        </p:txBody>
      </p:sp>
    </p:spTree>
    <p:extLst>
      <p:ext uri="{BB962C8B-B14F-4D97-AF65-F5344CB8AC3E}">
        <p14:creationId xmlns:p14="http://schemas.microsoft.com/office/powerpoint/2010/main" val="13447174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CB0DB8B6-B1B5-4510-B1E9-0439C29041A7}"/>
              </a:ext>
            </a:extLst>
          </p:cNvPr>
          <p:cNvSpPr/>
          <p:nvPr/>
        </p:nvSpPr>
        <p:spPr>
          <a:xfrm>
            <a:off x="1775520" y="2276873"/>
            <a:ext cx="4678208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3600" b="1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901C2F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THANK YOU!</a:t>
            </a:r>
          </a:p>
        </p:txBody>
      </p:sp>
      <p:pic>
        <p:nvPicPr>
          <p:cNvPr id="14" name="Image 13" descr="Fotolia_35112614_L.jpg">
            <a:extLst>
              <a:ext uri="{FF2B5EF4-FFF2-40B4-BE49-F238E27FC236}">
                <a16:creationId xmlns:a16="http://schemas.microsoft.com/office/drawing/2014/main" id="{6207ADA6-8A17-46E6-BDB6-A0FB0294C05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 l="35392" t="48287" b="35655"/>
          <a:stretch>
            <a:fillRect/>
          </a:stretch>
        </p:blipFill>
        <p:spPr>
          <a:xfrm rot="5400000">
            <a:off x="-2008956" y="3352428"/>
            <a:ext cx="6885384" cy="180528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pic>
        <p:nvPicPr>
          <p:cNvPr id="15" name="Image 14" descr="Fotolia_35112614_L.jpg">
            <a:extLst>
              <a:ext uri="{FF2B5EF4-FFF2-40B4-BE49-F238E27FC236}">
                <a16:creationId xmlns:a16="http://schemas.microsoft.com/office/drawing/2014/main" id="{9B52DE07-0B0B-411C-99EC-EEE931F24307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l="13954" t="53836" b="38629"/>
          <a:stretch>
            <a:fillRect/>
          </a:stretch>
        </p:blipFill>
        <p:spPr>
          <a:xfrm rot="10800000">
            <a:off x="1343472" y="6727676"/>
            <a:ext cx="9324528" cy="130324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pic>
        <p:nvPicPr>
          <p:cNvPr id="41989" name="Picture 8" descr="C:\Users\James.King\Documents\cigre\branding\CIGRE-UK-NGN-logo.gif">
            <a:extLst>
              <a:ext uri="{FF2B5EF4-FFF2-40B4-BE49-F238E27FC236}">
                <a16:creationId xmlns:a16="http://schemas.microsoft.com/office/drawing/2014/main" id="{9DF21CAB-A614-49CA-9F57-E2D5C75E9D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3564" y="269875"/>
            <a:ext cx="1736725" cy="115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626D8FB-507B-4F95-A199-2ABCDBE227BB}"/>
              </a:ext>
            </a:extLst>
          </p:cNvPr>
          <p:cNvSpPr/>
          <p:nvPr/>
        </p:nvSpPr>
        <p:spPr>
          <a:xfrm>
            <a:off x="5375920" y="3855944"/>
            <a:ext cx="4678208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3600" b="1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901C2F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Any questions?</a:t>
            </a:r>
          </a:p>
        </p:txBody>
      </p:sp>
    </p:spTree>
    <p:extLst>
      <p:ext uri="{BB962C8B-B14F-4D97-AF65-F5344CB8AC3E}">
        <p14:creationId xmlns:p14="http://schemas.microsoft.com/office/powerpoint/2010/main" val="424931661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345</Words>
  <Application>Microsoft Office PowerPoint</Application>
  <PresentationFormat>Widescreen</PresentationFormat>
  <Paragraphs>56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MS PGothic</vt:lpstr>
      <vt:lpstr>Arial</vt:lpstr>
      <vt:lpstr>Calibri</vt:lpstr>
      <vt:lpstr>Times New Roman</vt:lpstr>
      <vt:lpstr>Thème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Snodgrass, Josh</dc:creator>
  <cp:lastModifiedBy>Snodgrass, Josh</cp:lastModifiedBy>
  <cp:revision>1</cp:revision>
  <dcterms:created xsi:type="dcterms:W3CDTF">2018-11-08T14:45:13Z</dcterms:created>
  <dcterms:modified xsi:type="dcterms:W3CDTF">2018-11-08T14:45:36Z</dcterms:modified>
</cp:coreProperties>
</file>