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76" r:id="rId3"/>
    <p:sldId id="280" r:id="rId4"/>
    <p:sldId id="281" r:id="rId5"/>
    <p:sldId id="282" r:id="rId6"/>
    <p:sldId id="283" r:id="rId7"/>
    <p:sldId id="279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1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1325567" y="5791352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857794" y="5765314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 err="1"/>
              <a:t>Women</a:t>
            </a:r>
            <a:r>
              <a:rPr lang="fr-FR" dirty="0"/>
              <a:t> in Energy Forum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2022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838200" y="5765314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1017458" y="5843603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921664" y="5428735"/>
            <a:ext cx="9342433" cy="102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 err="1"/>
              <a:t>Women</a:t>
            </a:r>
            <a:r>
              <a:rPr lang="fr-FR" dirty="0"/>
              <a:t> in Energy Forum	</a:t>
            </a:r>
            <a:r>
              <a:rPr lang="fr-FR" sz="1600" dirty="0"/>
              <a:t> </a:t>
            </a:r>
            <a:r>
              <a:rPr lang="fr-FR" sz="1200" dirty="0"/>
              <a:t>© CIGRE 2022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A09014-7407-4B02-A940-46B3FE15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DDF75D-F766-4A0D-9291-8E839C68E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839788" y="5861050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1339686" y="5800061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838200" y="5765314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64625AA-178B-4492-9E55-5F95E6FF1E8A}"/>
              </a:ext>
            </a:extLst>
          </p:cNvPr>
          <p:cNvSpPr txBox="1">
            <a:spLocks/>
          </p:cNvSpPr>
          <p:nvPr userDrawn="1"/>
        </p:nvSpPr>
        <p:spPr>
          <a:xfrm>
            <a:off x="838200" y="5765314"/>
            <a:ext cx="9342433" cy="67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16400" algn="ctr"/>
                <a:tab pos="8339138" algn="r"/>
              </a:tabLst>
            </a:pPr>
            <a:r>
              <a:rPr lang="fr-FR" dirty="0"/>
              <a:t>CIGRE Centennial Session 2021		</a:t>
            </a:r>
          </a:p>
          <a:p>
            <a:pPr>
              <a:tabLst>
                <a:tab pos="5384800" algn="ctr"/>
                <a:tab pos="8339138" algn="r"/>
              </a:tabLst>
            </a:pPr>
            <a:r>
              <a:rPr lang="fr-FR" dirty="0"/>
              <a:t>	</a:t>
            </a:r>
            <a:r>
              <a:rPr lang="fr-FR" sz="1600" dirty="0"/>
              <a:t> </a:t>
            </a:r>
            <a:r>
              <a:rPr lang="fr-FR" sz="1200" dirty="0"/>
              <a:t>© CIGRE 2021 </a:t>
            </a:r>
            <a:r>
              <a:rPr lang="fr-FR" dirty="0"/>
              <a:t>	</a:t>
            </a:r>
            <a:fld id="{DBD95A1D-A917-401F-8249-A8BDE32F211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569" y="3727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536496" y="6295292"/>
            <a:ext cx="175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© CIGRE 2021</a:t>
            </a:r>
            <a:endParaRPr lang="en-GB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83137-518D-40F7-A7A2-BE7250C2F481}"/>
              </a:ext>
            </a:extLst>
          </p:cNvPr>
          <p:cNvSpPr/>
          <p:nvPr/>
        </p:nvSpPr>
        <p:spPr>
          <a:xfrm>
            <a:off x="2901462" y="2677367"/>
            <a:ext cx="7499838" cy="35394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The Benefits of Women in Energy Forum for the Organisation 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Khayakazi Dioka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CIGRE </a:t>
            </a:r>
            <a:r>
              <a:rPr lang="fr-FR" sz="2800" dirty="0" err="1">
                <a:solidFill>
                  <a:schemeClr val="bg1"/>
                </a:solidFill>
              </a:rPr>
              <a:t>WiE</a:t>
            </a:r>
            <a:r>
              <a:rPr lang="fr-FR" sz="2800" dirty="0">
                <a:solidFill>
                  <a:schemeClr val="bg1"/>
                </a:solidFill>
              </a:rPr>
              <a:t> International Chair 2018-2022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South Africa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E4635-7D79-4A50-B29B-ACFCBF31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640" y="5752701"/>
            <a:ext cx="214597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6868"/>
            <a:ext cx="10515600" cy="74582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CIGRE </a:t>
            </a:r>
            <a:r>
              <a:rPr lang="fr-FR" b="1" dirty="0" err="1"/>
              <a:t>Women</a:t>
            </a:r>
            <a:r>
              <a:rPr lang="fr-FR" b="1" dirty="0"/>
              <a:t> in Energy Background</a:t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534" y="904973"/>
            <a:ext cx="4754765" cy="57755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008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20000"/>
              </a:spcBef>
              <a:buClrTx/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Founded in 2014 by Dr Ruomei Li, to increase active participation of women at CIGRE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Tx/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Several Forums every Paris Session + Centennial Session.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Tx/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Women engineer role modelling, mentorship, leaders emerged, different topics discussed.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Tx/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National Committees with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Forums increased, so did women members and active participation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Tx/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Introduced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award in 2021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1E69E2F-03AD-476E-91A0-39F1E55C36DD}"/>
              </a:ext>
            </a:extLst>
          </p:cNvPr>
          <p:cNvSpPr txBox="1">
            <a:spLocks/>
          </p:cNvSpPr>
          <p:nvPr/>
        </p:nvSpPr>
        <p:spPr>
          <a:xfrm>
            <a:off x="6096000" y="1113452"/>
            <a:ext cx="5257800" cy="4118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2A4FA-7214-4798-917E-465DFA60547B}"/>
              </a:ext>
            </a:extLst>
          </p:cNvPr>
          <p:cNvSpPr txBox="1"/>
          <p:nvPr/>
        </p:nvSpPr>
        <p:spPr>
          <a:xfrm>
            <a:off x="4854805" y="771151"/>
            <a:ext cx="7337195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i="1" dirty="0"/>
              <a:t>29 National Committees - International Executive Committee</a:t>
            </a:r>
          </a:p>
          <a:p>
            <a:endParaRPr lang="en-ZA" dirty="0"/>
          </a:p>
          <a:p>
            <a:r>
              <a:rPr lang="en-ZA" sz="1700" dirty="0"/>
              <a:t>Australia   Brazil    Bosnia &amp; Herzegovina     Canada        China </a:t>
            </a:r>
          </a:p>
          <a:p>
            <a:endParaRPr lang="en-ZA" dirty="0"/>
          </a:p>
          <a:p>
            <a:endParaRPr lang="en-ZA" dirty="0"/>
          </a:p>
          <a:p>
            <a:endParaRPr lang="en-ZA" sz="1700" dirty="0"/>
          </a:p>
          <a:p>
            <a:r>
              <a:rPr lang="en-ZA" sz="1700" dirty="0"/>
              <a:t>Colombia        Croatia         France         GCC         Germany       </a:t>
            </a:r>
            <a:r>
              <a:rPr lang="en-ZA" sz="1600" dirty="0"/>
              <a:t>Spain</a:t>
            </a:r>
            <a:endParaRPr lang="en-ZA" sz="17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sz="1700" dirty="0"/>
              <a:t>India            Iran            Israel            Italy               Japan         Kosovo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 </a:t>
            </a:r>
          </a:p>
          <a:p>
            <a:r>
              <a:rPr lang="en-ZA" sz="1700" dirty="0"/>
              <a:t>Netherlands  New Zealand    Romania   Russia        Slovenia    </a:t>
            </a:r>
            <a:r>
              <a:rPr lang="en-ZA" sz="1600" dirty="0"/>
              <a:t>Ukraine</a:t>
            </a:r>
            <a:endParaRPr lang="en-ZA" sz="17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South Africa  Sweden      Turkey       United Kingdom   USA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F12D6-56F6-4B81-8A2F-0A686720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5" y="1667191"/>
            <a:ext cx="900000" cy="6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A1227-0C20-409E-8DC2-AC431FD9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81970" y="1670401"/>
            <a:ext cx="900000" cy="6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BACF5-8CFB-463C-8C04-D8BA9D0E6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9" y="1667191"/>
            <a:ext cx="1275365" cy="637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9CC19-6A29-408B-B2C0-AF3FA7028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29" y="1703687"/>
            <a:ext cx="900000" cy="5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5B2AB9-341C-4DFE-B72B-F6DE5656D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08" y="1667191"/>
            <a:ext cx="900000" cy="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42936C-B469-4F3E-B27E-B2A8AB5AC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5" y="2703143"/>
            <a:ext cx="900000" cy="5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[Croatia]">
            <a:extLst>
              <a:ext uri="{FF2B5EF4-FFF2-40B4-BE49-F238E27FC236}">
                <a16:creationId xmlns:a16="http://schemas.microsoft.com/office/drawing/2014/main" id="{8757A69D-E092-4F62-92B1-909E4DF9F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9" y="2715034"/>
            <a:ext cx="1199300" cy="5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Flag of France - Wikipedia">
            <a:extLst>
              <a:ext uri="{FF2B5EF4-FFF2-40B4-BE49-F238E27FC236}">
                <a16:creationId xmlns:a16="http://schemas.microsoft.com/office/drawing/2014/main" id="{6C863CDC-467B-48E8-AC60-897D47F43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65" y="2699693"/>
            <a:ext cx="900000" cy="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BC0ECB-DE9B-4BE2-A3C5-098D8EE99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84" y="2746885"/>
            <a:ext cx="999167" cy="5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660D0-14CB-4736-96F9-5E35FADCA3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2" y="3822449"/>
            <a:ext cx="900000" cy="5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الْعِرَاق - Twitter Search / Twitter">
            <a:extLst>
              <a:ext uri="{FF2B5EF4-FFF2-40B4-BE49-F238E27FC236}">
                <a16:creationId xmlns:a16="http://schemas.microsoft.com/office/drawing/2014/main" id="{90DBA386-2EB2-43E8-97BC-5EDEB49DD4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07" y="2699693"/>
            <a:ext cx="900000" cy="83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dn.britannica.com/22/1722-004-EAD033D8/Flag-Ir...">
            <a:extLst>
              <a:ext uri="{FF2B5EF4-FFF2-40B4-BE49-F238E27FC236}">
                <a16:creationId xmlns:a16="http://schemas.microsoft.com/office/drawing/2014/main" id="{1DC80A41-CB49-4D2C-8688-A79DD00054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68" y="3822449"/>
            <a:ext cx="1050891" cy="5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dn.britannica.com/53/1753-004-03582EDA/Flag-Is...">
            <a:extLst>
              <a:ext uri="{FF2B5EF4-FFF2-40B4-BE49-F238E27FC236}">
                <a16:creationId xmlns:a16="http://schemas.microsoft.com/office/drawing/2014/main" id="{ADB454D4-7A3E-4106-90A6-64DE81507F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17727" y="3840522"/>
            <a:ext cx="986938" cy="71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70277-9E4A-43A6-910B-CB87AC4EDB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695" y="3860945"/>
            <a:ext cx="1049361" cy="69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upload.wikimedia.org/wikipedia/en/thumb/9/9e/Fl...">
            <a:extLst>
              <a:ext uri="{FF2B5EF4-FFF2-40B4-BE49-F238E27FC236}">
                <a16:creationId xmlns:a16="http://schemas.microsoft.com/office/drawing/2014/main" id="{4ED2FCD0-0748-47E0-A550-93BBD584B0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15" y="3862076"/>
            <a:ext cx="1013460" cy="6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dn.britannica.com/18/114418-004-2A12F087/Flag-...">
            <a:extLst>
              <a:ext uri="{FF2B5EF4-FFF2-40B4-BE49-F238E27FC236}">
                <a16:creationId xmlns:a16="http://schemas.microsoft.com/office/drawing/2014/main" id="{72A2328F-C894-40EB-BDCC-B9C41061D9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08" y="3826701"/>
            <a:ext cx="1063874" cy="70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upload.wikimedia.org/wikipedia/commons/thumb/2/...">
            <a:extLst>
              <a:ext uri="{FF2B5EF4-FFF2-40B4-BE49-F238E27FC236}">
                <a16:creationId xmlns:a16="http://schemas.microsoft.com/office/drawing/2014/main" id="{4C479FB6-8BD7-42F0-A3D4-A549CE4FEE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4" y="4918108"/>
            <a:ext cx="945001" cy="62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dn.britannica.com/17/3017-004-DCC13F9D/Flag-Ne...">
            <a:extLst>
              <a:ext uri="{FF2B5EF4-FFF2-40B4-BE49-F238E27FC236}">
                <a16:creationId xmlns:a16="http://schemas.microsoft.com/office/drawing/2014/main" id="{07D95FF7-F909-4DB7-9DDA-AD237DC9D9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89" y="4907198"/>
            <a:ext cx="1278016" cy="63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37E263-8A20-452A-B444-792DC0C1ED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43" y="4880256"/>
            <a:ext cx="970366" cy="64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Flag of Russia - Wikipedia">
            <a:extLst>
              <a:ext uri="{FF2B5EF4-FFF2-40B4-BE49-F238E27FC236}">
                <a16:creationId xmlns:a16="http://schemas.microsoft.com/office/drawing/2014/main" id="{F33F8CA7-AA37-45DA-9BB4-040D3C133D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67" y="4828943"/>
            <a:ext cx="1049362" cy="69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Flag of Slovenia - Wikipedia">
            <a:extLst>
              <a:ext uri="{FF2B5EF4-FFF2-40B4-BE49-F238E27FC236}">
                <a16:creationId xmlns:a16="http://schemas.microsoft.com/office/drawing/2014/main" id="{E0C6DD59-DC91-495C-8708-6C526EDD4C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19" y="4892806"/>
            <a:ext cx="999167" cy="63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F40AF2-3F88-4B82-84B4-096BFE00407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119" y="4892807"/>
            <a:ext cx="971347" cy="64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AF24A3-F7E9-425F-AFE9-53933FF81D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19" y="5943797"/>
            <a:ext cx="1013460" cy="6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7D3C2F-CDFB-4552-8858-0081C61991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119" y="2698293"/>
            <a:ext cx="1047676" cy="69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40D636-2A8D-4301-B1F1-203603364B2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89" y="5957747"/>
            <a:ext cx="1108809" cy="6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C8C7EA-6EB3-45B8-A26B-B92B23DCDD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41" y="5941760"/>
            <a:ext cx="1108808" cy="7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Flag of the United Kingdom - Wikipedia">
            <a:extLst>
              <a:ext uri="{FF2B5EF4-FFF2-40B4-BE49-F238E27FC236}">
                <a16:creationId xmlns:a16="http://schemas.microsoft.com/office/drawing/2014/main" id="{7A7B3CFE-2ABE-4828-9FDB-2A4ECC3D840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12" y="5957747"/>
            <a:ext cx="1380976" cy="6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DE3028-98CB-45BE-A2B1-1742A5B43AA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631" y="5921469"/>
            <a:ext cx="1380976" cy="72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4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3C91-974C-4264-8601-5FCC658E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need for Women in Energy Forums?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8CDA-AF17-4234-8769-8F7F4FCF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876"/>
            <a:ext cx="10515600" cy="4351338"/>
          </a:xfrm>
        </p:spPr>
        <p:txBody>
          <a:bodyPr/>
          <a:lstStyle/>
          <a:p>
            <a:r>
              <a:rPr lang="en-US" dirty="0"/>
              <a:t>Normalize associating engineering/energy with women</a:t>
            </a:r>
          </a:p>
          <a:p>
            <a:endParaRPr lang="en-ZA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9781BCA-A6EF-47C1-8100-C1B1A0AD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04" y="1793212"/>
            <a:ext cx="5083451" cy="3240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3081D-6469-43B9-97FF-737D6550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83" y="1782308"/>
            <a:ext cx="3268418" cy="3217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C10EB-7329-42B7-948E-B422809EC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258" y="2184532"/>
            <a:ext cx="3217791" cy="241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D3374-0339-45C2-B192-4B4A7C326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52" y="1782309"/>
            <a:ext cx="2436321" cy="324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84856-DFB9-4D0F-981E-A07FDA130D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74552" y="4177449"/>
            <a:ext cx="2440545" cy="837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7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3C91-974C-4264-8601-5FCC658E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need for Women in Energy Forums?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8CDA-AF17-4234-8769-8F7F4FCF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876"/>
            <a:ext cx="10515600" cy="4351338"/>
          </a:xfrm>
        </p:spPr>
        <p:txBody>
          <a:bodyPr/>
          <a:lstStyle/>
          <a:p>
            <a:r>
              <a:rPr lang="en-US" dirty="0"/>
              <a:t>How about the socio-economic element? Fun?</a:t>
            </a:r>
          </a:p>
          <a:p>
            <a:endParaRPr lang="en-US" dirty="0"/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34270-1370-42C6-838B-FA8ACA60D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684" y="2214495"/>
            <a:ext cx="3308136" cy="248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DDCA0E-E4E9-4FE3-88FC-F5A35693F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42" y="1801194"/>
            <a:ext cx="4409729" cy="33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06515-A949-43FF-BC0C-7D7F2BA19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94" y="1801193"/>
            <a:ext cx="2481536" cy="3308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9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A584-6715-49B3-A5CD-8E5BCADC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 descr="Meme Creator - Funny What's the point Meme Generator at MemeCreator.org!">
            <a:extLst>
              <a:ext uri="{FF2B5EF4-FFF2-40B4-BE49-F238E27FC236}">
                <a16:creationId xmlns:a16="http://schemas.microsoft.com/office/drawing/2014/main" id="{ECBE1758-39B3-4BB3-B52A-25370804F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90" y="1698191"/>
            <a:ext cx="4803644" cy="35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8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F916-91C4-4CBC-B806-49DAA0C3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0+ Round table discussion diversity Free Stock Photos - StockFreeImages">
            <a:extLst>
              <a:ext uri="{FF2B5EF4-FFF2-40B4-BE49-F238E27FC236}">
                <a16:creationId xmlns:a16="http://schemas.microsoft.com/office/drawing/2014/main" id="{1C33D671-7BD1-41B8-A449-ADD5CF750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0481" y="1447006"/>
            <a:ext cx="5279011" cy="4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4E03F-0AF6-462C-BBA6-6F7175E69E2E}"/>
              </a:ext>
            </a:extLst>
          </p:cNvPr>
          <p:cNvSpPr txBox="1"/>
          <p:nvPr/>
        </p:nvSpPr>
        <p:spPr>
          <a:xfrm>
            <a:off x="8395258" y="6488668"/>
            <a:ext cx="404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https://www.stockfreeimages.com</a:t>
            </a:r>
          </a:p>
        </p:txBody>
      </p:sp>
      <p:pic>
        <p:nvPicPr>
          <p:cNvPr id="6" name="Picture 5" descr="14 Ways to Be a Role Model - wikiHow">
            <a:extLst>
              <a:ext uri="{FF2B5EF4-FFF2-40B4-BE49-F238E27FC236}">
                <a16:creationId xmlns:a16="http://schemas.microsoft.com/office/drawing/2014/main" id="{BEB0B327-FA2D-443E-A88F-5306535D8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4" y="1447007"/>
            <a:ext cx="5513360" cy="4133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9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804" y="365908"/>
            <a:ext cx="11005008" cy="745828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/>
              <a:t>WiE</a:t>
            </a:r>
            <a:r>
              <a:rPr lang="fr-FR" sz="4800" b="1" dirty="0"/>
              <a:t> Forum </a:t>
            </a:r>
            <a:r>
              <a:rPr lang="fr-FR" sz="4800" b="1" dirty="0" err="1"/>
              <a:t>Needs</a:t>
            </a:r>
            <a:r>
              <a:rPr lang="fr-FR" sz="4800" b="1" dirty="0"/>
              <a:t> You</a:t>
            </a:r>
            <a:endParaRPr lang="en-GB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10812-87E4-4C59-AA2F-BBE8C2613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give an opportunity to those different from the usual group at the table</a:t>
            </a:r>
          </a:p>
          <a:p>
            <a:r>
              <a:rPr lang="en-US" sz="2400" dirty="0"/>
              <a:t>To say yes to such opportunities  - </a:t>
            </a:r>
            <a:r>
              <a:rPr lang="en-US" sz="2400" dirty="0" err="1"/>
              <a:t>e.g</a:t>
            </a:r>
            <a:r>
              <a:rPr lang="en-US" sz="2400" dirty="0"/>
              <a:t> Technical Bulletin reviews, publication reviews</a:t>
            </a:r>
          </a:p>
          <a:p>
            <a:r>
              <a:rPr lang="en-US" sz="2400" dirty="0"/>
              <a:t>To be the leader who recognizes unique talents and capitalize on them. </a:t>
            </a:r>
          </a:p>
          <a:p>
            <a:r>
              <a:rPr lang="en-US" sz="2400" dirty="0"/>
              <a:t>To be a mentor – attend meetings with someone different and ask for their contribution. </a:t>
            </a:r>
          </a:p>
          <a:p>
            <a:r>
              <a:rPr lang="en-US" sz="2400" dirty="0"/>
              <a:t>To give meaningful tasks – no matter how “small”. </a:t>
            </a:r>
          </a:p>
          <a:p>
            <a:r>
              <a:rPr lang="en-US" sz="2400" dirty="0"/>
              <a:t>For the benefit of not only women, but the organization and the engineering fraternity (growing membership and diversifying inputs)</a:t>
            </a:r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786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804" y="365908"/>
            <a:ext cx="11005008" cy="745828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endParaRPr lang="en-GB" dirty="0"/>
          </a:p>
        </p:txBody>
      </p:sp>
      <p:pic>
        <p:nvPicPr>
          <p:cNvPr id="5" name="Picture 2" descr="CIGRE Session 2022">
            <a:extLst>
              <a:ext uri="{FF2B5EF4-FFF2-40B4-BE49-F238E27FC236}">
                <a16:creationId xmlns:a16="http://schemas.microsoft.com/office/drawing/2014/main" id="{B298D681-7685-4AD4-AB6F-8866A1702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508" y="1253330"/>
            <a:ext cx="10857784" cy="449293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1330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7381</TotalTime>
  <Words>264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Thème Office</vt:lpstr>
      <vt:lpstr>PowerPoint Presentation</vt:lpstr>
      <vt:lpstr>CIGRE Women in Energy Background </vt:lpstr>
      <vt:lpstr>Why the need for Women in Energy Forums?</vt:lpstr>
      <vt:lpstr>Why the need for Women in Energy Forums?</vt:lpstr>
      <vt:lpstr>PowerPoint Presentation</vt:lpstr>
      <vt:lpstr>PowerPoint Presentation</vt:lpstr>
      <vt:lpstr>WiE Forum Needs You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Khayakazi Dioka</cp:lastModifiedBy>
  <cp:revision>88</cp:revision>
  <dcterms:created xsi:type="dcterms:W3CDTF">2018-08-21T10:06:45Z</dcterms:created>
  <dcterms:modified xsi:type="dcterms:W3CDTF">2022-09-01T08:31:56Z</dcterms:modified>
</cp:coreProperties>
</file>