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512" r:id="rId3"/>
    <p:sldId id="513" r:id="rId4"/>
    <p:sldId id="514" r:id="rId5"/>
    <p:sldId id="505" r:id="rId6"/>
    <p:sldId id="506" r:id="rId7"/>
    <p:sldId id="507" r:id="rId8"/>
    <p:sldId id="516" r:id="rId9"/>
    <p:sldId id="5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4F"/>
    <a:srgbClr val="047C4F"/>
    <a:srgbClr val="AACEBE"/>
    <a:srgbClr val="558ED5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1/09/2022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1/09/2022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E5B-FB80-4519-8E2A-C3843B5A31CB}" type="datetime1">
              <a:rPr lang="en-NZ" smtClean="0"/>
              <a:t>1/09/2022</a:t>
            </a:fld>
            <a:endParaRPr lang="en-N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9094-661C-4DB4-853D-D4926D7BC76E}" type="datetime1">
              <a:rPr lang="en-NZ" smtClean="0"/>
              <a:t>1/09/2022</a:t>
            </a:fld>
            <a:endParaRPr lang="en-N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4FC8-462B-4716-9082-E05CB78B8200}" type="datetime1">
              <a:rPr lang="en-NZ" smtClean="0"/>
              <a:t>1/09/2022</a:t>
            </a:fld>
            <a:endParaRPr lang="en-N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B89D-E458-48C8-97B3-BBDAC29DF395}" type="datetime1">
              <a:rPr lang="en-NZ" smtClean="0"/>
              <a:t>1/09/2022</a:t>
            </a:fld>
            <a:endParaRPr lang="en-N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F7DF-532D-4626-A920-4A3ACF68BBC1}" type="datetime1">
              <a:rPr lang="en-NZ" smtClean="0"/>
              <a:t>1/09/2022</a:t>
            </a:fld>
            <a:endParaRPr lang="en-N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B6A2-034A-4D04-92D7-45A2BA2B892C}" type="datetime1">
              <a:rPr lang="en-NZ" smtClean="0"/>
              <a:t>1/09/2022</a:t>
            </a:fld>
            <a:endParaRPr lang="en-N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76A-A078-477D-93B4-040125A612D1}" type="datetime1">
              <a:rPr lang="en-NZ" smtClean="0"/>
              <a:t>1/09/2022</a:t>
            </a:fld>
            <a:endParaRPr lang="en-N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D320-ECE7-4C9F-8091-6E4F7C1A34D5}" type="datetime1">
              <a:rPr lang="en-NZ" smtClean="0"/>
              <a:t>1/09/2022</a:t>
            </a:fld>
            <a:endParaRPr lang="en-N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A7A4-9ADC-4997-8EFE-24EAF9E764D4}" type="datetime1">
              <a:rPr lang="en-NZ" smtClean="0"/>
              <a:t>1/09/2022</a:t>
            </a:fld>
            <a:endParaRPr lang="en-NZ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DCC9-3AA8-419B-9820-5EE066A46000}" type="datetime1">
              <a:rPr lang="en-NZ" smtClean="0"/>
              <a:t>1/09/2022</a:t>
            </a:fld>
            <a:endParaRPr lang="en-N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736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3419-C6B8-4338-962D-6005A8A550D1}" type="datetime1">
              <a:rPr lang="en-NZ" smtClean="0"/>
              <a:t>1/09/2022</a:t>
            </a:fld>
            <a:endParaRPr lang="en-N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933A-5D17-4661-B86E-E4522681C4E0}" type="datetime1">
              <a:rPr lang="en-NZ" smtClean="0"/>
              <a:t>1/09/2022</a:t>
            </a:fld>
            <a:endParaRPr lang="en-N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186B-1846-42F1-8BE3-EEC8D08C94B5}" type="datetime1">
              <a:rPr lang="en-NZ" smtClean="0"/>
              <a:t>1/09/2022</a:t>
            </a:fld>
            <a:endParaRPr lang="en-NZ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0FE7-16F6-4399-9C88-53751E119F3F}" type="datetime1">
              <a:rPr lang="en-NZ" smtClean="0"/>
              <a:t>1/09/2022</a:t>
            </a:fld>
            <a:endParaRPr lang="en-N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6CA-4450-4864-AD2D-DADCB9A83A2F}" type="datetime1">
              <a:rPr lang="en-NZ" smtClean="0"/>
              <a:t>1/09/2022</a:t>
            </a:fld>
            <a:endParaRPr lang="en-N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FE4E-26FA-4EC9-87DB-E5461DA9DAD0}" type="datetime1">
              <a:rPr lang="en-NZ" smtClean="0"/>
              <a:t>1/09/2022</a:t>
            </a:fld>
            <a:endParaRPr lang="en-N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81B4-C86A-4C9A-814F-BE5D801D8F85}" type="datetime1">
              <a:rPr lang="en-NZ" smtClean="0"/>
              <a:t>1/09/2022</a:t>
            </a:fld>
            <a:endParaRPr lang="en-N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80A3-E930-4AFE-AF80-B7472D5915CA}" type="datetime1">
              <a:rPr lang="en-NZ" smtClean="0"/>
              <a:t>1/09/2022</a:t>
            </a:fld>
            <a:endParaRPr lang="en-N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DCC9-3AA8-419B-9820-5EE066A46000}" type="datetime1">
              <a:rPr lang="en-NZ" smtClean="0"/>
              <a:t>1/09/2022</a:t>
            </a:fld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214838" y="6462225"/>
            <a:ext cx="567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CIGRE – 2022 Session – WiE forum – Sept 1, 2022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  <p:sldLayoutId id="214748367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CIGRE Women in Energy Statistics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by Philippe ADAM, Secretary General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86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CIGRE membership </a:t>
            </a:r>
            <a:r>
              <a:rPr lang="fr-FR" dirty="0" err="1" smtClean="0"/>
              <a:t>pyramid</a:t>
            </a:r>
            <a:r>
              <a:rPr lang="fr-FR" dirty="0" smtClean="0"/>
              <a:t> of </a:t>
            </a:r>
            <a:r>
              <a:rPr lang="fr-FR" dirty="0" err="1" smtClean="0"/>
              <a:t>ages</a:t>
            </a:r>
            <a:r>
              <a:rPr lang="fr-FR" dirty="0" smtClean="0"/>
              <a:t> in August 2022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385" y="1375876"/>
            <a:ext cx="8910757" cy="5116999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127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CIGRE membership </a:t>
            </a:r>
            <a:r>
              <a:rPr lang="fr-FR" dirty="0" smtClean="0"/>
              <a:t>– Share of </a:t>
            </a:r>
            <a:r>
              <a:rPr lang="fr-FR" dirty="0" err="1" smtClean="0"/>
              <a:t>women</a:t>
            </a:r>
            <a:r>
              <a:rPr lang="fr-FR" dirty="0" smtClean="0"/>
              <a:t> by </a:t>
            </a:r>
            <a:r>
              <a:rPr lang="fr-FR" dirty="0" err="1" smtClean="0"/>
              <a:t>age</a:t>
            </a:r>
            <a:r>
              <a:rPr lang="fr-FR" dirty="0" smtClean="0"/>
              <a:t> ranges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591" y="1375875"/>
            <a:ext cx="9951463" cy="5116999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01" y="2365973"/>
            <a:ext cx="3562579" cy="8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2022 Session </a:t>
            </a:r>
            <a:r>
              <a:rPr lang="fr-FR" dirty="0" err="1" smtClean="0"/>
              <a:t>delegates</a:t>
            </a:r>
            <a:r>
              <a:rPr lang="fr-FR" dirty="0" smtClean="0"/>
              <a:t> by </a:t>
            </a:r>
            <a:r>
              <a:rPr lang="fr-FR" dirty="0" err="1" smtClean="0"/>
              <a:t>gender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540" y="1302900"/>
            <a:ext cx="8528920" cy="512642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47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CIGRE </a:t>
            </a:r>
            <a:r>
              <a:rPr lang="fr-FR" dirty="0" err="1" smtClean="0"/>
              <a:t>governing</a:t>
            </a:r>
            <a:r>
              <a:rPr lang="fr-FR" dirty="0" smtClean="0"/>
              <a:t> bodies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4926"/>
            <a:ext cx="5075285" cy="489089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E4F"/>
                </a:solidFill>
              </a:rPr>
              <a:t>Administrative Council</a:t>
            </a:r>
          </a:p>
          <a:p>
            <a:pPr lvl="1"/>
            <a:r>
              <a:rPr lang="fr-FR" sz="2800" dirty="0" smtClean="0"/>
              <a:t>2018 : 5/59 </a:t>
            </a:r>
            <a:r>
              <a:rPr lang="fr-FR" sz="2800" dirty="0" smtClean="0"/>
              <a:t>(8%)</a:t>
            </a:r>
            <a:endParaRPr lang="fr-FR" sz="2800" dirty="0" smtClean="0"/>
          </a:p>
          <a:p>
            <a:pPr lvl="1"/>
            <a:r>
              <a:rPr lang="fr-FR" sz="2800" dirty="0" smtClean="0"/>
              <a:t>2020 : 5/61 (8%)</a:t>
            </a:r>
          </a:p>
          <a:p>
            <a:pPr lvl="1"/>
            <a:r>
              <a:rPr lang="fr-FR" sz="2800" b="1" dirty="0" smtClean="0">
                <a:solidFill>
                  <a:srgbClr val="FF0000"/>
                </a:solidFill>
              </a:rPr>
              <a:t>2022 : 4/61 (7%)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 err="1" smtClean="0">
                <a:solidFill>
                  <a:srgbClr val="007E4F"/>
                </a:solidFill>
              </a:rPr>
              <a:t>Steering</a:t>
            </a:r>
            <a:r>
              <a:rPr lang="fr-FR" sz="2800" b="1" dirty="0" smtClean="0">
                <a:solidFill>
                  <a:srgbClr val="007E4F"/>
                </a:solidFill>
              </a:rPr>
              <a:t> Committee</a:t>
            </a:r>
          </a:p>
          <a:p>
            <a:pPr lvl="1"/>
            <a:r>
              <a:rPr lang="fr-FR" sz="2800" dirty="0" smtClean="0"/>
              <a:t>2018 : 1/15 (7%)</a:t>
            </a:r>
            <a:endParaRPr lang="fr-FR" sz="2800" dirty="0" smtClean="0"/>
          </a:p>
          <a:p>
            <a:pPr lvl="1"/>
            <a:r>
              <a:rPr lang="fr-FR" sz="2800" dirty="0" smtClean="0"/>
              <a:t>2020 : 2/17 (12%)</a:t>
            </a:r>
          </a:p>
          <a:p>
            <a:pPr lvl="1"/>
            <a:r>
              <a:rPr lang="fr-FR" sz="2800" b="1" dirty="0">
                <a:solidFill>
                  <a:srgbClr val="FF0000"/>
                </a:solidFill>
              </a:rPr>
              <a:t>2022 : 1/18 (5%)</a:t>
            </a:r>
            <a:endParaRPr lang="fr-FR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5</a:t>
            </a:fld>
            <a:endParaRPr lang="en-NZ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573253" y="1375876"/>
            <a:ext cx="5075285" cy="4890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rgbClr val="007E4F"/>
                </a:solidFill>
              </a:rPr>
              <a:t>Technical</a:t>
            </a:r>
            <a:r>
              <a:rPr lang="fr-FR" sz="2800" b="1" dirty="0" smtClean="0">
                <a:solidFill>
                  <a:srgbClr val="007E4F"/>
                </a:solidFill>
              </a:rPr>
              <a:t> Council</a:t>
            </a:r>
          </a:p>
          <a:p>
            <a:pPr lvl="1"/>
            <a:r>
              <a:rPr lang="fr-FR" sz="2800" dirty="0" smtClean="0"/>
              <a:t>2018 : 4/21 (19%)</a:t>
            </a:r>
          </a:p>
          <a:p>
            <a:pPr lvl="1"/>
            <a:r>
              <a:rPr lang="fr-FR" sz="2800" dirty="0" smtClean="0"/>
              <a:t>2020 : 5/21 (24%)</a:t>
            </a:r>
          </a:p>
          <a:p>
            <a:pPr lvl="1"/>
            <a:r>
              <a:rPr lang="fr-FR" sz="2800" b="1" dirty="0">
                <a:solidFill>
                  <a:srgbClr val="FF0000"/>
                </a:solidFill>
              </a:rPr>
              <a:t>2022 : 4/21 (19%)</a:t>
            </a:r>
          </a:p>
          <a:p>
            <a:r>
              <a:rPr lang="fr-FR" sz="2800" b="1" dirty="0" err="1" smtClean="0">
                <a:solidFill>
                  <a:srgbClr val="007E4F"/>
                </a:solidFill>
              </a:rPr>
              <a:t>Study</a:t>
            </a:r>
            <a:r>
              <a:rPr lang="fr-FR" sz="2800" b="1" dirty="0" smtClean="0">
                <a:solidFill>
                  <a:srgbClr val="007E4F"/>
                </a:solidFill>
              </a:rPr>
              <a:t> Committee Chairs</a:t>
            </a:r>
          </a:p>
          <a:p>
            <a:pPr lvl="1"/>
            <a:r>
              <a:rPr lang="fr-FR" sz="2800" dirty="0" smtClean="0"/>
              <a:t>2018 : 4/16 (25%)</a:t>
            </a:r>
          </a:p>
          <a:p>
            <a:pPr lvl="1"/>
            <a:r>
              <a:rPr lang="fr-FR" sz="2800" dirty="0" smtClean="0"/>
              <a:t>2020 : 5/16 (31%)</a:t>
            </a:r>
          </a:p>
          <a:p>
            <a:pPr lvl="1"/>
            <a:r>
              <a:rPr lang="fr-FR" sz="2800" b="1" dirty="0">
                <a:solidFill>
                  <a:srgbClr val="FF0000"/>
                </a:solidFill>
              </a:rPr>
              <a:t>2022 : 4/16 (25%)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2940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CIGRE </a:t>
            </a:r>
            <a:r>
              <a:rPr lang="fr-FR" dirty="0" err="1" smtClean="0"/>
              <a:t>operational</a:t>
            </a:r>
            <a:r>
              <a:rPr lang="fr-FR" dirty="0" smtClean="0"/>
              <a:t> bodies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8078" y="1375876"/>
            <a:ext cx="5392861" cy="4912791"/>
          </a:xfrm>
        </p:spPr>
        <p:txBody>
          <a:bodyPr>
            <a:normAutofit/>
          </a:bodyPr>
          <a:lstStyle/>
          <a:p>
            <a:r>
              <a:rPr lang="fr-FR" sz="2800" b="1" dirty="0" err="1" smtClean="0">
                <a:solidFill>
                  <a:srgbClr val="007E4F"/>
                </a:solidFill>
              </a:rPr>
              <a:t>Study</a:t>
            </a:r>
            <a:r>
              <a:rPr lang="fr-FR" sz="2800" b="1" dirty="0" smtClean="0">
                <a:solidFill>
                  <a:srgbClr val="007E4F"/>
                </a:solidFill>
              </a:rPr>
              <a:t> Committee </a:t>
            </a:r>
            <a:r>
              <a:rPr lang="fr-FR" sz="2800" b="1" dirty="0" err="1" smtClean="0">
                <a:solidFill>
                  <a:srgbClr val="007E4F"/>
                </a:solidFill>
              </a:rPr>
              <a:t>Secretaries</a:t>
            </a:r>
            <a:endParaRPr lang="fr-FR" sz="2800" b="1" dirty="0" smtClean="0">
              <a:solidFill>
                <a:srgbClr val="007E4F"/>
              </a:solidFill>
            </a:endParaRPr>
          </a:p>
          <a:p>
            <a:pPr lvl="1"/>
            <a:r>
              <a:rPr lang="fr-FR" sz="2800" dirty="0" smtClean="0"/>
              <a:t>2018 : 3/16 (19%)</a:t>
            </a:r>
          </a:p>
          <a:p>
            <a:pPr lvl="1"/>
            <a:r>
              <a:rPr lang="fr-FR" sz="2800" dirty="0" smtClean="0"/>
              <a:t>2020 : 2/16 (13%)</a:t>
            </a:r>
          </a:p>
          <a:p>
            <a:pPr lvl="1"/>
            <a:r>
              <a:rPr lang="fr-FR" sz="2800" dirty="0" smtClean="0"/>
              <a:t>2022 : 2/16 (13%)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6</a:t>
            </a:fld>
            <a:endParaRPr lang="en-NZ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268947" y="1408428"/>
            <a:ext cx="5392861" cy="4912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rgbClr val="007E4F"/>
                </a:solidFill>
              </a:rPr>
              <a:t>Working Group </a:t>
            </a:r>
            <a:r>
              <a:rPr lang="fr-FR" sz="2800" b="1" dirty="0" err="1" smtClean="0">
                <a:solidFill>
                  <a:srgbClr val="007E4F"/>
                </a:solidFill>
              </a:rPr>
              <a:t>Conveners</a:t>
            </a:r>
            <a:endParaRPr lang="fr-FR" sz="2800" b="1" dirty="0" smtClean="0">
              <a:solidFill>
                <a:srgbClr val="007E4F"/>
              </a:solidFill>
            </a:endParaRPr>
          </a:p>
          <a:p>
            <a:pPr lvl="1"/>
            <a:r>
              <a:rPr lang="fr-FR" sz="2800" dirty="0" smtClean="0"/>
              <a:t>2018 : 23/240 (10%)</a:t>
            </a:r>
          </a:p>
          <a:p>
            <a:pPr lvl="1"/>
            <a:r>
              <a:rPr lang="fr-FR" sz="2800" dirty="0" smtClean="0"/>
              <a:t>2020 : 18/242 (7%)</a:t>
            </a:r>
          </a:p>
          <a:p>
            <a:pPr lvl="1"/>
            <a:r>
              <a:rPr lang="fr-FR" sz="2800" dirty="0" smtClean="0"/>
              <a:t>2022 : ---------</a:t>
            </a:r>
          </a:p>
          <a:p>
            <a:r>
              <a:rPr lang="fr-FR" sz="2800" b="1" dirty="0" smtClean="0">
                <a:solidFill>
                  <a:srgbClr val="007E4F"/>
                </a:solidFill>
              </a:rPr>
              <a:t>Working Group Members</a:t>
            </a:r>
          </a:p>
          <a:p>
            <a:pPr lvl="1"/>
            <a:r>
              <a:rPr lang="fr-FR" sz="2800" dirty="0" smtClean="0"/>
              <a:t>2018 : 336/3986 (8%)</a:t>
            </a:r>
          </a:p>
          <a:p>
            <a:pPr lvl="1"/>
            <a:r>
              <a:rPr lang="fr-FR" sz="2800" dirty="0" smtClean="0"/>
              <a:t>2020 : 395/4351 (9%)</a:t>
            </a:r>
          </a:p>
          <a:p>
            <a:pPr lvl="1"/>
            <a:r>
              <a:rPr lang="fr-FR" sz="2800" dirty="0" smtClean="0"/>
              <a:t>2022 : 394/4346 (9%)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747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Women</a:t>
            </a:r>
            <a:r>
              <a:rPr lang="fr-FR" dirty="0"/>
              <a:t> in CIGRE </a:t>
            </a:r>
            <a:r>
              <a:rPr lang="fr-FR" dirty="0" err="1" smtClean="0"/>
              <a:t>Study</a:t>
            </a:r>
            <a:r>
              <a:rPr lang="fr-FR" dirty="0" smtClean="0"/>
              <a:t> Committees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7</a:t>
            </a:fld>
            <a:endParaRPr lang="en-NZ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360" y="1338293"/>
            <a:ext cx="7845279" cy="50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Women</a:t>
            </a:r>
            <a:r>
              <a:rPr lang="fr-FR" dirty="0" smtClean="0"/>
              <a:t> in Working Groups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8</a:t>
            </a:fld>
            <a:endParaRPr lang="en-NZ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510" y="1276771"/>
            <a:ext cx="8450980" cy="50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022090" y="1300692"/>
            <a:ext cx="5742702" cy="5231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24310" y="1300692"/>
            <a:ext cx="5551051" cy="5231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58E-C44B-42BD-9173-1DD03F7322B6}" type="slidenum">
              <a:rPr lang="en-NZ" smtClean="0"/>
              <a:t>9</a:t>
            </a:fld>
            <a:endParaRPr lang="en-NZ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1" y="1403764"/>
            <a:ext cx="1700801" cy="16971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32" y="1419773"/>
            <a:ext cx="1724191" cy="17135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55" y="2557452"/>
            <a:ext cx="1298256" cy="17310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7" y="3657599"/>
            <a:ext cx="1427136" cy="17824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19292" y="3238290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Rannveig</a:t>
            </a:r>
            <a:r>
              <a:rPr lang="en-GB" b="1" dirty="0" smtClean="0"/>
              <a:t> LØKEN</a:t>
            </a:r>
            <a:endParaRPr lang="en-NZ" b="1" dirty="0"/>
          </a:p>
        </p:txBody>
      </p:sp>
      <p:sp>
        <p:nvSpPr>
          <p:cNvPr id="14" name="Rectangle 13"/>
          <p:cNvSpPr/>
          <p:nvPr/>
        </p:nvSpPr>
        <p:spPr>
          <a:xfrm>
            <a:off x="626637" y="314873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Ruomei</a:t>
            </a:r>
            <a:r>
              <a:rPr lang="en-GB" b="1" dirty="0" smtClean="0"/>
              <a:t> LI</a:t>
            </a:r>
            <a:endParaRPr lang="en-NZ" b="1" dirty="0"/>
          </a:p>
        </p:txBody>
      </p:sp>
      <p:sp>
        <p:nvSpPr>
          <p:cNvPr id="15" name="Rectangle 14"/>
          <p:cNvSpPr/>
          <p:nvPr/>
        </p:nvSpPr>
        <p:spPr>
          <a:xfrm>
            <a:off x="424311" y="5497309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Liisa HAARLA</a:t>
            </a:r>
            <a:endParaRPr lang="en-NZ" b="1" dirty="0"/>
          </a:p>
        </p:txBody>
      </p:sp>
      <p:sp>
        <p:nvSpPr>
          <p:cNvPr id="16" name="Rectangle 15"/>
          <p:cNvSpPr/>
          <p:nvPr/>
        </p:nvSpPr>
        <p:spPr>
          <a:xfrm>
            <a:off x="2507928" y="5442148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 smtClean="0"/>
              <a:t>Marta VAL </a:t>
            </a:r>
          </a:p>
          <a:p>
            <a:r>
              <a:rPr lang="en-NZ" b="1" dirty="0" smtClean="0"/>
              <a:t>ESCUDERO</a:t>
            </a:r>
            <a:endParaRPr lang="en-NZ" b="1" dirty="0"/>
          </a:p>
        </p:txBody>
      </p:sp>
      <p:sp>
        <p:nvSpPr>
          <p:cNvPr id="17" name="Rectangle 16"/>
          <p:cNvSpPr/>
          <p:nvPr/>
        </p:nvSpPr>
        <p:spPr>
          <a:xfrm>
            <a:off x="4154016" y="4393598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Olga SINENKO</a:t>
            </a:r>
            <a:endParaRPr lang="en-NZ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1770" y="3663587"/>
            <a:ext cx="1545517" cy="174568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066638" y="3289356"/>
            <a:ext cx="24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Khayakazi DIOKA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096998" y="3279341"/>
            <a:ext cx="24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Amanda OLSON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171906" y="3294619"/>
            <a:ext cx="24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Joanne HU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938787" y="5453148"/>
            <a:ext cx="242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Genevieve </a:t>
            </a:r>
            <a:endParaRPr lang="fr-FR" b="1" dirty="0" smtClean="0"/>
          </a:p>
          <a:p>
            <a:pPr algn="ctr"/>
            <a:r>
              <a:rPr lang="fr-FR" b="1" dirty="0" smtClean="0"/>
              <a:t>LIETZ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096998" y="5427529"/>
            <a:ext cx="24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Renuka GERA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9719636" y="5290273"/>
            <a:ext cx="241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Pranvera </a:t>
            </a:r>
            <a:endParaRPr lang="fr-FR" b="1" dirty="0" smtClean="0"/>
          </a:p>
          <a:p>
            <a:pPr algn="ctr"/>
            <a:r>
              <a:rPr lang="fr-FR" b="1" dirty="0" smtClean="0"/>
              <a:t>DOBRUNA </a:t>
            </a:r>
          </a:p>
          <a:p>
            <a:pPr algn="ctr"/>
            <a:r>
              <a:rPr lang="fr-FR" b="1" dirty="0" smtClean="0"/>
              <a:t>KRYEZIU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7633" y="3713672"/>
            <a:ext cx="1438006" cy="159134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43" y="3681800"/>
            <a:ext cx="1652293" cy="168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6459" y="1500636"/>
            <a:ext cx="1520859" cy="1763427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80987" y="590928"/>
            <a:ext cx="10515600" cy="745828"/>
          </a:xfrm>
        </p:spPr>
        <p:txBody>
          <a:bodyPr/>
          <a:lstStyle/>
          <a:p>
            <a:r>
              <a:rPr lang="fr-FR" dirty="0" smtClean="0"/>
              <a:t>CIGRE WiE Awards </a:t>
            </a:r>
            <a:r>
              <a:rPr lang="fr-FR" dirty="0" err="1" smtClean="0"/>
              <a:t>recipients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62" y="3768743"/>
            <a:ext cx="1549067" cy="1549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29" name="ZoneTexte 28"/>
          <p:cNvSpPr txBox="1"/>
          <p:nvPr/>
        </p:nvSpPr>
        <p:spPr>
          <a:xfrm>
            <a:off x="2296340" y="5958930"/>
            <a:ext cx="1857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2020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248783" y="5954476"/>
            <a:ext cx="1857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2022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1418" y="1420757"/>
            <a:ext cx="1767418" cy="181697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0587" y="1410427"/>
            <a:ext cx="1612737" cy="17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/>
      <p:bldP spid="11" grpId="0"/>
      <p:bldP spid="19" grpId="0"/>
      <p:bldP spid="20" grpId="0"/>
      <p:bldP spid="21" grpId="0"/>
      <p:bldP spid="22" grpId="0"/>
      <p:bldP spid="23" grpId="0"/>
      <p:bldP spid="30" grpId="0"/>
    </p:bld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16639</TotalTime>
  <Words>226</Words>
  <Application>Microsoft Office PowerPoint</Application>
  <PresentationFormat>Grand écran</PresentationFormat>
  <Paragraphs>62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Thème Office</vt:lpstr>
      <vt:lpstr>CIGRE Women in Energy Statistics</vt:lpstr>
      <vt:lpstr>CIGRE membership pyramid of ages in August 2022</vt:lpstr>
      <vt:lpstr>CIGRE membership – Share of women by age ranges</vt:lpstr>
      <vt:lpstr>2022 Session delegates by gender</vt:lpstr>
      <vt:lpstr>CIGRE governing bodies</vt:lpstr>
      <vt:lpstr>CIGRE operational bodies</vt:lpstr>
      <vt:lpstr>Women in CIGRE Study Committees</vt:lpstr>
      <vt:lpstr>Women in Working Groups</vt:lpstr>
      <vt:lpstr>CIGRE WiE Awards recipients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cigre cigre</dc:creator>
  <cp:lastModifiedBy>Philippe Adam</cp:lastModifiedBy>
  <cp:revision>454</cp:revision>
  <dcterms:created xsi:type="dcterms:W3CDTF">2018-10-24T08:26:38Z</dcterms:created>
  <dcterms:modified xsi:type="dcterms:W3CDTF">2022-09-01T08:43:18Z</dcterms:modified>
</cp:coreProperties>
</file>